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7.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887" r:id="rId2"/>
  </p:sldMasterIdLst>
  <p:notesMasterIdLst>
    <p:notesMasterId r:id="rId79"/>
  </p:notesMasterIdLst>
  <p:sldIdLst>
    <p:sldId id="402" r:id="rId3"/>
    <p:sldId id="281" r:id="rId4"/>
    <p:sldId id="334" r:id="rId5"/>
    <p:sldId id="337" r:id="rId6"/>
    <p:sldId id="341" r:id="rId7"/>
    <p:sldId id="404" r:id="rId8"/>
    <p:sldId id="342" r:id="rId9"/>
    <p:sldId id="343" r:id="rId10"/>
    <p:sldId id="372" r:id="rId11"/>
    <p:sldId id="349" r:id="rId12"/>
    <p:sldId id="353" r:id="rId13"/>
    <p:sldId id="357" r:id="rId14"/>
    <p:sldId id="407" r:id="rId15"/>
    <p:sldId id="358" r:id="rId16"/>
    <p:sldId id="361" r:id="rId17"/>
    <p:sldId id="364" r:id="rId18"/>
    <p:sldId id="406" r:id="rId19"/>
    <p:sldId id="365" r:id="rId20"/>
    <p:sldId id="367" r:id="rId21"/>
    <p:sldId id="371" r:id="rId22"/>
    <p:sldId id="415" r:id="rId23"/>
    <p:sldId id="370" r:id="rId24"/>
    <p:sldId id="374" r:id="rId25"/>
    <p:sldId id="375" r:id="rId26"/>
    <p:sldId id="376" r:id="rId27"/>
    <p:sldId id="278" r:id="rId28"/>
    <p:sldId id="383" r:id="rId29"/>
    <p:sldId id="405" r:id="rId30"/>
    <p:sldId id="384" r:id="rId31"/>
    <p:sldId id="385" r:id="rId32"/>
    <p:sldId id="386" r:id="rId33"/>
    <p:sldId id="433" r:id="rId34"/>
    <p:sldId id="434" r:id="rId35"/>
    <p:sldId id="435" r:id="rId36"/>
    <p:sldId id="436" r:id="rId37"/>
    <p:sldId id="387" r:id="rId38"/>
    <p:sldId id="411" r:id="rId39"/>
    <p:sldId id="429" r:id="rId40"/>
    <p:sldId id="430" r:id="rId41"/>
    <p:sldId id="431" r:id="rId42"/>
    <p:sldId id="417" r:id="rId43"/>
    <p:sldId id="410" r:id="rId44"/>
    <p:sldId id="418" r:id="rId45"/>
    <p:sldId id="427" r:id="rId46"/>
    <p:sldId id="419" r:id="rId47"/>
    <p:sldId id="420" r:id="rId48"/>
    <p:sldId id="421" r:id="rId49"/>
    <p:sldId id="423" r:id="rId50"/>
    <p:sldId id="428" r:id="rId51"/>
    <p:sldId id="446" r:id="rId52"/>
    <p:sldId id="437" r:id="rId53"/>
    <p:sldId id="409" r:id="rId54"/>
    <p:sldId id="440" r:id="rId55"/>
    <p:sldId id="447" r:id="rId56"/>
    <p:sldId id="442" r:id="rId57"/>
    <p:sldId id="443" r:id="rId58"/>
    <p:sldId id="444" r:id="rId59"/>
    <p:sldId id="445" r:id="rId60"/>
    <p:sldId id="388" r:id="rId61"/>
    <p:sldId id="389" r:id="rId62"/>
    <p:sldId id="390" r:id="rId63"/>
    <p:sldId id="408" r:id="rId64"/>
    <p:sldId id="400" r:id="rId65"/>
    <p:sldId id="314" r:id="rId66"/>
    <p:sldId id="316" r:id="rId67"/>
    <p:sldId id="414" r:id="rId68"/>
    <p:sldId id="319" r:id="rId69"/>
    <p:sldId id="454" r:id="rId70"/>
    <p:sldId id="448" r:id="rId71"/>
    <p:sldId id="449" r:id="rId72"/>
    <p:sldId id="450" r:id="rId73"/>
    <p:sldId id="451" r:id="rId74"/>
    <p:sldId id="452" r:id="rId75"/>
    <p:sldId id="453" r:id="rId76"/>
    <p:sldId id="315" r:id="rId77"/>
    <p:sldId id="401"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0" autoAdjust="0"/>
    <p:restoredTop sz="95113" autoAdjust="0"/>
  </p:normalViewPr>
  <p:slideViewPr>
    <p:cSldViewPr>
      <p:cViewPr>
        <p:scale>
          <a:sx n="75" d="100"/>
          <a:sy n="75" d="100"/>
        </p:scale>
        <p:origin x="-1224" y="24"/>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notesViewPr>
    <p:cSldViewPr>
      <p:cViewPr varScale="1">
        <p:scale>
          <a:sx n="70" d="100"/>
          <a:sy n="70" d="100"/>
        </p:scale>
        <p:origin x="-276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4456-5F92-427D-917E-4EECCA758D00}" type="datetimeFigureOut">
              <a:rPr lang="en-US" smtClean="0"/>
              <a:t>4/7/2015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80196F-A6B2-41EE-A906-674CE53E4B72}" type="slidenum">
              <a:rPr lang="en-US" smtClean="0"/>
              <a:t>‹#›</a:t>
            </a:fld>
            <a:endParaRPr lang="en-US"/>
          </a:p>
        </p:txBody>
      </p:sp>
    </p:spTree>
    <p:extLst>
      <p:ext uri="{BB962C8B-B14F-4D97-AF65-F5344CB8AC3E}">
        <p14:creationId xmlns:p14="http://schemas.microsoft.com/office/powerpoint/2010/main" val="1728297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80196F-A6B2-41EE-A906-674CE53E4B7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82397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D5A8FD77-8A5C-4FB7-9020-9B29D3E8F20C}" type="slidenum">
              <a:rPr lang="en-US" sz="1300" b="0">
                <a:solidFill>
                  <a:schemeClr val="tx1"/>
                </a:solidFill>
              </a:rPr>
              <a:pPr eaLnBrk="1" hangingPunct="1"/>
              <a:t>43</a:t>
            </a:fld>
            <a:endParaRPr lang="en-US" sz="1300" b="0">
              <a:solidFill>
                <a:schemeClr val="tx1"/>
              </a:solidFill>
            </a:endParaRPr>
          </a:p>
        </p:txBody>
      </p:sp>
      <p:sp>
        <p:nvSpPr>
          <p:cNvPr id="60419" name="Rectangle 2"/>
          <p:cNvSpPr>
            <a:spLocks noGrp="1" noRot="1" noChangeAspect="1" noChangeArrowheads="1" noTextEdit="1"/>
          </p:cNvSpPr>
          <p:nvPr>
            <p:ph type="sldImg"/>
          </p:nvPr>
        </p:nvSpPr>
        <p:spPr>
          <a:xfrm>
            <a:off x="1154113" y="693738"/>
            <a:ext cx="4548187" cy="3413125"/>
          </a:xfrm>
          <a:ln/>
        </p:spPr>
      </p:sp>
      <p:sp>
        <p:nvSpPr>
          <p:cNvPr id="6042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This slide shows a tethered boat being used to make a discharge measurement.  With tethered boats, ADCP data is radioed from the ADCP on the boat to the ADCP operator who is located somewhere on the shore (see photo on the left).  Tethered boats measurements require 2 people, one to operate, configure, and collect data from the ADCP, and the other to operate the boat by means of a tether.  This person can set up anywhere as long as he/she is within range of the radio modems.  The other person tows the tethered boat back and forth across the measurement section (photo on the right).  </a:t>
            </a:r>
          </a:p>
          <a:p>
            <a:pPr eaLnBrk="1" hangingPunct="1"/>
            <a:endParaRPr lang="en-US" smtClean="0">
              <a:latin typeface="Arial" charset="0"/>
            </a:endParaRPr>
          </a:p>
          <a:p>
            <a:pPr eaLnBrk="1" hangingPunct="1"/>
            <a:r>
              <a:rPr lang="en-US" smtClean="0">
                <a:latin typeface="Arial" charset="0"/>
              </a:rPr>
              <a:t>What potential problems do you observe in the measurement being made on the right?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DEDB90-60DD-4B2D-A82B-01E9380B3BEC}" type="slidenum">
              <a:rPr lang="en-US" altLang="en-US" sz="1300"/>
              <a:pPr eaLnBrk="1" hangingPunct="1">
                <a:spcBef>
                  <a:spcPct val="0"/>
                </a:spcBef>
              </a:pPr>
              <a:t>44</a:t>
            </a:fld>
            <a:endParaRPr lang="en-US" altLang="en-US" sz="13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Lots of turbulence downstream of piers. The left edge actually has reverse flow. Truss bridge makes it very difficult to tow the boat across the channel.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A236044-CE20-416C-8180-37DD1BAD8EAE}" type="slidenum">
              <a:rPr lang="en-US" altLang="en-US" sz="1300"/>
              <a:pPr eaLnBrk="1" hangingPunct="1">
                <a:spcBef>
                  <a:spcPct val="0"/>
                </a:spcBef>
              </a:pPr>
              <a:t>45</a:t>
            </a:fld>
            <a:endParaRPr lang="en-US" altLang="en-US" sz="1300"/>
          </a:p>
        </p:txBody>
      </p:sp>
      <p:sp>
        <p:nvSpPr>
          <p:cNvPr id="29699" name="Rectangle 2"/>
          <p:cNvSpPr>
            <a:spLocks noGrp="1" noRot="1" noChangeAspect="1" noChangeArrowheads="1" noTextEdit="1"/>
          </p:cNvSpPr>
          <p:nvPr>
            <p:ph type="sldImg"/>
          </p:nvPr>
        </p:nvSpPr>
        <p:spPr>
          <a:ln/>
        </p:spPr>
      </p:sp>
      <p:sp>
        <p:nvSpPr>
          <p:cNvPr id="29700" name="Rectangle 3"/>
          <p:cNvSpPr>
            <a:spLocks noChangeArrowheads="1"/>
          </p:cNvSpPr>
          <p:nvPr/>
        </p:nvSpPr>
        <p:spPr bwMode="auto">
          <a:xfrm>
            <a:off x="1143001" y="4420810"/>
            <a:ext cx="4877098" cy="411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17" tIns="44859" rIns="89717" bIns="44859"/>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lnSpc>
                <a:spcPct val="90000"/>
              </a:lnSpc>
            </a:pPr>
            <a:r>
              <a:rPr lang="en-US" altLang="en-US" sz="1500"/>
              <a:t>Advantages:</a:t>
            </a:r>
          </a:p>
          <a:p>
            <a:pPr eaLnBrk="1" hangingPunct="1">
              <a:lnSpc>
                <a:spcPct val="90000"/>
              </a:lnSpc>
              <a:buFontTx/>
              <a:buChar char="-"/>
            </a:pPr>
            <a:r>
              <a:rPr lang="en-US" altLang="en-US" sz="1500"/>
              <a:t> Generally safer than using manned boats</a:t>
            </a:r>
          </a:p>
          <a:p>
            <a:pPr eaLnBrk="1" hangingPunct="1">
              <a:lnSpc>
                <a:spcPct val="90000"/>
              </a:lnSpc>
              <a:buFontTx/>
              <a:buChar char="-"/>
            </a:pPr>
            <a:r>
              <a:rPr lang="en-US" altLang="en-US" sz="1500"/>
              <a:t> Can be deployed easier and faster than manned boats</a:t>
            </a:r>
          </a:p>
          <a:p>
            <a:pPr eaLnBrk="1" hangingPunct="1">
              <a:lnSpc>
                <a:spcPct val="90000"/>
              </a:lnSpc>
              <a:buFontTx/>
              <a:buChar char="-"/>
            </a:pPr>
            <a:r>
              <a:rPr lang="en-US" altLang="en-US" sz="1500"/>
              <a:t> Can often be used where manned boats cannot be launched</a:t>
            </a:r>
          </a:p>
          <a:p>
            <a:pPr eaLnBrk="1" hangingPunct="1">
              <a:lnSpc>
                <a:spcPct val="90000"/>
              </a:lnSpc>
              <a:buFontTx/>
              <a:buChar char="-"/>
            </a:pPr>
            <a:r>
              <a:rPr lang="en-US" altLang="en-US" sz="1500"/>
              <a:t> Can be moved across the river more slowly and with more control than a manned boat;  improving ADCP measurement quality at some sites.</a:t>
            </a:r>
          </a:p>
          <a:p>
            <a:pPr eaLnBrk="1" hangingPunct="1">
              <a:lnSpc>
                <a:spcPct val="90000"/>
              </a:lnSpc>
              <a:buFontTx/>
              <a:buChar char="-"/>
            </a:pPr>
            <a:endParaRPr lang="en-US" altLang="en-US" sz="1500"/>
          </a:p>
        </p:txBody>
      </p:sp>
      <p:sp>
        <p:nvSpPr>
          <p:cNvPr id="29701" name="Rectangle 4"/>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Advantages of using tethered boats for ADCP measurements:</a:t>
            </a:r>
          </a:p>
          <a:p>
            <a:pPr eaLnBrk="1" hangingPunct="1">
              <a:buFontTx/>
              <a:buChar char="•"/>
            </a:pPr>
            <a:r>
              <a:rPr lang="en-US" altLang="en-US" smtClean="0">
                <a:latin typeface="Arial" charset="0"/>
              </a:rPr>
              <a:t>When compared to convention price AA bridge measurements, tethered boat ADCP measurements made from bridges require less time spent on bridges. This reduces the time people are exposed to traffic hazards.</a:t>
            </a:r>
          </a:p>
          <a:p>
            <a:pPr eaLnBrk="1" hangingPunct="1">
              <a:buFontTx/>
              <a:buChar char="•"/>
            </a:pPr>
            <a:r>
              <a:rPr lang="en-US" altLang="en-US" smtClean="0">
                <a:latin typeface="Arial" charset="0"/>
              </a:rPr>
              <a:t>Tethered boats can be quickly deployed from bridges without long setup time.</a:t>
            </a:r>
          </a:p>
          <a:p>
            <a:pPr eaLnBrk="1" hangingPunct="1">
              <a:buFontTx/>
              <a:buChar char="•"/>
            </a:pPr>
            <a:r>
              <a:rPr lang="en-US" altLang="en-US" smtClean="0">
                <a:latin typeface="Arial" charset="0"/>
              </a:rPr>
              <a:t>For sites where there is not a boat ramp for launching manned boats, tethered boats can be lowered from bridges, or used from cableways.</a:t>
            </a:r>
          </a:p>
          <a:p>
            <a:pPr eaLnBrk="1" hangingPunct="1">
              <a:buFontTx/>
              <a:buChar char="•"/>
            </a:pPr>
            <a:r>
              <a:rPr lang="en-US" altLang="en-US" smtClean="0">
                <a:latin typeface="Arial" charset="0"/>
              </a:rPr>
              <a:t>In many situations, especially in smaller streams, it can be easier to make a more controlled measurement when using a tethered boat compared to a large manned boat.</a:t>
            </a:r>
          </a:p>
          <a:p>
            <a:pPr eaLnBrk="1" hangingPunct="1"/>
            <a:endParaRPr lang="en-US"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99B3E90-C4FE-4379-B58B-50AC6BA15FEA}" type="slidenum">
              <a:rPr lang="en-US" altLang="en-US" sz="1300"/>
              <a:pPr eaLnBrk="1" hangingPunct="1">
                <a:spcBef>
                  <a:spcPct val="0"/>
                </a:spcBef>
              </a:pPr>
              <a:t>46</a:t>
            </a:fld>
            <a:endParaRPr lang="en-US" altLang="en-US" sz="13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D56A4DB-EB66-44FC-B0D5-C46C184C08BF}" type="slidenum">
              <a:rPr lang="en-US" altLang="en-US" sz="1300"/>
              <a:pPr eaLnBrk="1" hangingPunct="1">
                <a:spcBef>
                  <a:spcPct val="0"/>
                </a:spcBef>
              </a:pPr>
              <a:t>47</a:t>
            </a:fld>
            <a:endParaRPr lang="en-US" altLang="en-US" sz="13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Canadian remote control cable way.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3" eaLnBrk="0" hangingPunct="0">
              <a:spcBef>
                <a:spcPct val="30000"/>
              </a:spcBef>
              <a:defRPr sz="1200">
                <a:solidFill>
                  <a:schemeClr val="tx1"/>
                </a:solidFill>
                <a:latin typeface="Arial" charset="0"/>
              </a:defRPr>
            </a:lvl1pPr>
            <a:lvl2pPr marL="702717" indent="-270276" defTabSz="914433" eaLnBrk="0" hangingPunct="0">
              <a:spcBef>
                <a:spcPct val="30000"/>
              </a:spcBef>
              <a:defRPr sz="1200">
                <a:solidFill>
                  <a:schemeClr val="tx1"/>
                </a:solidFill>
                <a:latin typeface="Arial" charset="0"/>
              </a:defRPr>
            </a:lvl2pPr>
            <a:lvl3pPr marL="1081103" indent="-216221" defTabSz="914433" eaLnBrk="0" hangingPunct="0">
              <a:spcBef>
                <a:spcPct val="30000"/>
              </a:spcBef>
              <a:defRPr sz="1200">
                <a:solidFill>
                  <a:schemeClr val="tx1"/>
                </a:solidFill>
                <a:latin typeface="Arial" charset="0"/>
              </a:defRPr>
            </a:lvl3pPr>
            <a:lvl4pPr marL="1513543" indent="-216221" defTabSz="914433" eaLnBrk="0" hangingPunct="0">
              <a:spcBef>
                <a:spcPct val="30000"/>
              </a:spcBef>
              <a:defRPr sz="1200">
                <a:solidFill>
                  <a:schemeClr val="tx1"/>
                </a:solidFill>
                <a:latin typeface="Arial" charset="0"/>
              </a:defRPr>
            </a:lvl4pPr>
            <a:lvl5pPr marL="1945985" indent="-216221" defTabSz="914433" eaLnBrk="0" hangingPunct="0">
              <a:spcBef>
                <a:spcPct val="30000"/>
              </a:spcBef>
              <a:defRPr sz="1200">
                <a:solidFill>
                  <a:schemeClr val="tx1"/>
                </a:solidFill>
                <a:latin typeface="Arial" charset="0"/>
              </a:defRPr>
            </a:lvl5pPr>
            <a:lvl6pPr marL="2378426" indent="-216221" defTabSz="914433" eaLnBrk="0" fontAlgn="base" hangingPunct="0">
              <a:spcBef>
                <a:spcPct val="30000"/>
              </a:spcBef>
              <a:spcAft>
                <a:spcPct val="0"/>
              </a:spcAft>
              <a:defRPr sz="1200">
                <a:solidFill>
                  <a:schemeClr val="tx1"/>
                </a:solidFill>
                <a:latin typeface="Arial" charset="0"/>
              </a:defRPr>
            </a:lvl6pPr>
            <a:lvl7pPr marL="2810867" indent="-216221" defTabSz="914433" eaLnBrk="0" fontAlgn="base" hangingPunct="0">
              <a:spcBef>
                <a:spcPct val="30000"/>
              </a:spcBef>
              <a:spcAft>
                <a:spcPct val="0"/>
              </a:spcAft>
              <a:defRPr sz="1200">
                <a:solidFill>
                  <a:schemeClr val="tx1"/>
                </a:solidFill>
                <a:latin typeface="Arial" charset="0"/>
              </a:defRPr>
            </a:lvl7pPr>
            <a:lvl8pPr marL="3243309" indent="-216221" defTabSz="914433" eaLnBrk="0" fontAlgn="base" hangingPunct="0">
              <a:spcBef>
                <a:spcPct val="30000"/>
              </a:spcBef>
              <a:spcAft>
                <a:spcPct val="0"/>
              </a:spcAft>
              <a:defRPr sz="1200">
                <a:solidFill>
                  <a:schemeClr val="tx1"/>
                </a:solidFill>
                <a:latin typeface="Arial" charset="0"/>
              </a:defRPr>
            </a:lvl8pPr>
            <a:lvl9pPr marL="3675750" indent="-216221" defTabSz="91443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2564629-486E-482E-99DC-4A51B5E90689}" type="slidenum">
              <a:rPr lang="en-US" altLang="en-US" sz="1300"/>
              <a:pPr eaLnBrk="1" hangingPunct="1">
                <a:spcBef>
                  <a:spcPct val="0"/>
                </a:spcBef>
              </a:pPr>
              <a:t>48</a:t>
            </a:fld>
            <a:endParaRPr lang="en-US" alt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3805" y="4343703"/>
            <a:ext cx="5030391"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Gets ADCP away from biases and other problems caused by the manned boat (metal/compass problems, flow disturbance/boat wake problems, dampens effects of “jerky” boat pilot, less pitch and roll than on manned boat when in still water)</a:t>
            </a:r>
          </a:p>
          <a:p>
            <a:pPr eaLnBrk="1" hangingPunct="1"/>
            <a:endParaRPr lang="en-US" altLang="en-US" smtClean="0">
              <a:latin typeface="Arial" charset="0"/>
            </a:endParaRPr>
          </a:p>
          <a:p>
            <a:pPr eaLnBrk="1" hangingPunct="1"/>
            <a:r>
              <a:rPr lang="en-US" altLang="en-US" smtClean="0">
                <a:latin typeface="Arial" charset="0"/>
              </a:rPr>
              <a:t>Potential problems…</a:t>
            </a:r>
          </a:p>
          <a:p>
            <a:pPr eaLnBrk="1" hangingPunct="1">
              <a:buFontTx/>
              <a:buChar char="•"/>
            </a:pPr>
            <a:r>
              <a:rPr lang="en-US" altLang="en-US" smtClean="0">
                <a:latin typeface="Arial" charset="0"/>
              </a:rPr>
              <a:t>On large rivers where there is a lot of “chop” a large stable manned boat may have less pitch/roll than a small tethered boat.</a:t>
            </a:r>
          </a:p>
          <a:p>
            <a:pPr eaLnBrk="1" hangingPunct="1">
              <a:buFontTx/>
              <a:buChar char="•"/>
            </a:pPr>
            <a:r>
              <a:rPr lang="en-US" altLang="en-US" smtClean="0">
                <a:latin typeface="Arial" charset="0"/>
              </a:rPr>
              <a:t>Be aware of any possible flow disturbances caused by the manned boat near the tethered boat.</a:t>
            </a:r>
          </a:p>
          <a:p>
            <a:pPr eaLnBrk="1" hangingPunct="1">
              <a:buFontTx/>
              <a:buChar char="•"/>
            </a:pPr>
            <a:r>
              <a:rPr lang="en-US" altLang="en-US" smtClean="0">
                <a:latin typeface="Arial" charset="0"/>
              </a:rPr>
              <a:t>Depending on the method of deployment, it may harder to control boat that are tethered to manned boats.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CACC8E95-FEB3-4518-8824-7DE92C81EDD3}" type="slidenum">
              <a:rPr lang="en-US" sz="1300" b="0">
                <a:solidFill>
                  <a:schemeClr val="tx1"/>
                </a:solidFill>
              </a:rPr>
              <a:pPr eaLnBrk="1" hangingPunct="1"/>
              <a:t>49</a:t>
            </a:fld>
            <a:endParaRPr lang="en-US" sz="1300" b="0">
              <a:solidFill>
                <a:schemeClr val="tx1"/>
              </a:solidFill>
            </a:endParaRPr>
          </a:p>
        </p:txBody>
      </p:sp>
      <p:sp>
        <p:nvSpPr>
          <p:cNvPr id="61443" name="Rectangle 2"/>
          <p:cNvSpPr>
            <a:spLocks noGrp="1" noRot="1" noChangeAspect="1" noChangeArrowheads="1" noTextEdit="1"/>
          </p:cNvSpPr>
          <p:nvPr>
            <p:ph type="sldImg"/>
          </p:nvPr>
        </p:nvSpPr>
        <p:spPr>
          <a:xfrm>
            <a:off x="1146175" y="687388"/>
            <a:ext cx="4567238" cy="3427412"/>
          </a:xfrm>
          <a:ln/>
        </p:spPr>
      </p:sp>
      <p:sp>
        <p:nvSpPr>
          <p:cNvPr id="61444" name="Rectangle 3"/>
          <p:cNvSpPr>
            <a:spLocks noGrp="1" noChangeArrowheads="1"/>
          </p:cNvSpPr>
          <p:nvPr>
            <p:ph type="body" idx="1"/>
          </p:nvPr>
        </p:nvSpPr>
        <p:spPr>
          <a:xfrm>
            <a:off x="913260" y="4342150"/>
            <a:ext cx="5031482" cy="4113861"/>
          </a:xfrm>
        </p:spPr>
        <p:txBody>
          <a:bodyPr/>
          <a:lstStyle/>
          <a:p>
            <a:pPr eaLnBrk="1" hangingPunct="1"/>
            <a:r>
              <a:rPr lang="en-US" sz="1600">
                <a:latin typeface="Arial" charset="0"/>
              </a:rPr>
              <a:t>In addition to using manned and tethered boats for ADCP measurements, the USGS has invested into the development of remote-controlled (RC) boats. This remote control boat can be used where use of a manned boat is difficult or unsafe, such as insufficient clearance under bridges.  It could be that in the future, as we perfect the development of RC boats and their control systems, many of our measurements will be made with RC boats.  This particular boat was built under contract with OceanSciences Group.  The video clip in the upper right shows an earlier prototype of this RC boat.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ACE81DCC-6C12-4FEF-80C4-2AE6B76E1C1B}" type="slidenum">
              <a:rPr lang="en-US" sz="1300" b="0">
                <a:solidFill>
                  <a:schemeClr val="tx1"/>
                </a:solidFill>
              </a:rPr>
              <a:pPr eaLnBrk="1" hangingPunct="1"/>
              <a:t>51</a:t>
            </a:fld>
            <a:endParaRPr lang="en-US" sz="1300" b="0">
              <a:solidFill>
                <a:schemeClr val="tx1"/>
              </a:solidFill>
            </a:endParaRPr>
          </a:p>
        </p:txBody>
      </p:sp>
      <p:sp>
        <p:nvSpPr>
          <p:cNvPr id="75779" name="Rectangle 2"/>
          <p:cNvSpPr>
            <a:spLocks noGrp="1" noRot="1" noChangeAspect="1" noChangeArrowheads="1" noTextEdit="1"/>
          </p:cNvSpPr>
          <p:nvPr>
            <p:ph type="sldImg"/>
          </p:nvPr>
        </p:nvSpPr>
        <p:spPr>
          <a:xfrm>
            <a:off x="1154113" y="693738"/>
            <a:ext cx="4548187" cy="3413125"/>
          </a:xfrm>
          <a:ln/>
        </p:spPr>
      </p:sp>
      <p:sp>
        <p:nvSpPr>
          <p:cNvPr id="7578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Another example of use of uplookers is from New York where an uplooker is being used to estimate suspended sediment loads on the Hudson River.  Shown here is a backscatter contour plot from WinRiver.  The question is, Can we use acoustic backscatter (ABS) as a surrogate for suspended sediment concentration?  When one studies backscatter contour plots such as this one, it seems possible, at least qualitatively.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BBE8E97B-DFBB-4475-AC89-AB75197E4ED2}" type="slidenum">
              <a:rPr lang="en-US" sz="1300" b="0">
                <a:solidFill>
                  <a:schemeClr val="tx1"/>
                </a:solidFill>
              </a:rPr>
              <a:pPr eaLnBrk="1" hangingPunct="1"/>
              <a:t>53</a:t>
            </a:fld>
            <a:endParaRPr lang="en-US" sz="1300" b="0">
              <a:solidFill>
                <a:schemeClr val="tx1"/>
              </a:solidFill>
            </a:endParaRPr>
          </a:p>
        </p:txBody>
      </p:sp>
      <p:sp>
        <p:nvSpPr>
          <p:cNvPr id="78851" name="Rectangle 2"/>
          <p:cNvSpPr>
            <a:spLocks noGrp="1" noRot="1" noChangeAspect="1" noChangeArrowheads="1" noTextEdit="1"/>
          </p:cNvSpPr>
          <p:nvPr>
            <p:ph type="sldImg"/>
          </p:nvPr>
        </p:nvSpPr>
        <p:spPr>
          <a:xfrm>
            <a:off x="1143000" y="687388"/>
            <a:ext cx="4572000" cy="3429000"/>
          </a:xfrm>
          <a:ln/>
        </p:spPr>
      </p:sp>
      <p:sp>
        <p:nvSpPr>
          <p:cNvPr id="78852" name="Rectangle 3"/>
          <p:cNvSpPr>
            <a:spLocks noGrp="1" noChangeArrowheads="1"/>
          </p:cNvSpPr>
          <p:nvPr>
            <p:ph type="body" idx="1"/>
          </p:nvPr>
        </p:nvSpPr>
        <p:spPr>
          <a:xfrm>
            <a:off x="911704" y="4343713"/>
            <a:ext cx="5034593" cy="4112298"/>
          </a:xfrm>
        </p:spPr>
        <p:txBody>
          <a:bodyPr/>
          <a:lstStyle/>
          <a:p>
            <a:pPr eaLnBrk="1" hangingPunct="1"/>
            <a:r>
              <a:rPr lang="en-US" dirty="0" smtClean="0">
                <a:latin typeface="Arial" charset="0"/>
              </a:rPr>
              <a:t>Here are some preliminary results showing velocity and backscatter measurements made over a number of tidal cycles.  You can see the increase in backscatter that corresponds to the increase in the velocities.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ACE81DCC-6C12-4FEF-80C4-2AE6B76E1C1B}" type="slidenum">
              <a:rPr lang="en-US" sz="1300" b="0">
                <a:solidFill>
                  <a:schemeClr val="tx1"/>
                </a:solidFill>
              </a:rPr>
              <a:pPr eaLnBrk="1" hangingPunct="1"/>
              <a:t>54</a:t>
            </a:fld>
            <a:endParaRPr lang="en-US" sz="1300" b="0">
              <a:solidFill>
                <a:schemeClr val="tx1"/>
              </a:solidFill>
            </a:endParaRPr>
          </a:p>
        </p:txBody>
      </p:sp>
      <p:sp>
        <p:nvSpPr>
          <p:cNvPr id="75779" name="Rectangle 2"/>
          <p:cNvSpPr>
            <a:spLocks noGrp="1" noRot="1" noChangeAspect="1" noChangeArrowheads="1" noTextEdit="1"/>
          </p:cNvSpPr>
          <p:nvPr>
            <p:ph type="sldImg"/>
          </p:nvPr>
        </p:nvSpPr>
        <p:spPr>
          <a:xfrm>
            <a:off x="1154113" y="693738"/>
            <a:ext cx="4548187" cy="3413125"/>
          </a:xfrm>
          <a:ln/>
        </p:spPr>
      </p:sp>
      <p:sp>
        <p:nvSpPr>
          <p:cNvPr id="7578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Another example of use of uplookers is from New York where an uplooker is being used to estimate suspended sediment loads on the Hudson River.  Shown here is a backscatter contour plot from WinRiver.  The question is, Can we use acoustic backscatter (ABS) as a surrogate for suspended sediment concentration?  When one studies backscatter contour plots such as this one, it seems possible, at least qualitatively.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1599C9B0-A496-4DAF-A24E-9C748BD74F89}" type="slidenum">
              <a:rPr lang="en-US" sz="1300" b="0">
                <a:solidFill>
                  <a:schemeClr val="tx1"/>
                </a:solidFill>
              </a:rPr>
              <a:pPr eaLnBrk="1" hangingPunct="1"/>
              <a:t>32</a:t>
            </a:fld>
            <a:endParaRPr lang="en-US" sz="1300" b="0">
              <a:solidFill>
                <a:schemeClr val="tx1"/>
              </a:solidFill>
            </a:endParaRPr>
          </a:p>
        </p:txBody>
      </p:sp>
      <p:sp>
        <p:nvSpPr>
          <p:cNvPr id="70659" name="Rectangle 2"/>
          <p:cNvSpPr>
            <a:spLocks noGrp="1" noRot="1" noChangeAspect="1" noChangeArrowheads="1" noTextEdit="1"/>
          </p:cNvSpPr>
          <p:nvPr>
            <p:ph type="sldImg"/>
          </p:nvPr>
        </p:nvSpPr>
        <p:spPr>
          <a:xfrm>
            <a:off x="1154113" y="693738"/>
            <a:ext cx="4548187" cy="3413125"/>
          </a:xfrm>
          <a:ln/>
        </p:spPr>
      </p:sp>
      <p:sp>
        <p:nvSpPr>
          <p:cNvPr id="7066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Here are photos of the most common horizontal profiler – the SonTek Argonaut SL.  The photo on the right shows a SonTek ADP SL at a gauge on the Columbia River in Oregon.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DD3FA53B-22CB-41DF-8799-01EE8FBB7134}" type="slidenum">
              <a:rPr lang="en-US" sz="1300" b="0">
                <a:solidFill>
                  <a:schemeClr val="tx1"/>
                </a:solidFill>
              </a:rPr>
              <a:pPr eaLnBrk="1" hangingPunct="1"/>
              <a:t>55</a:t>
            </a:fld>
            <a:endParaRPr lang="en-US" sz="1300" b="0">
              <a:solidFill>
                <a:schemeClr val="tx1"/>
              </a:solidFill>
            </a:endParaRPr>
          </a:p>
        </p:txBody>
      </p:sp>
      <p:sp>
        <p:nvSpPr>
          <p:cNvPr id="83971" name="Rectangle 2"/>
          <p:cNvSpPr>
            <a:spLocks noGrp="1" noRot="1" noChangeAspect="1" noChangeArrowheads="1" noTextEdit="1"/>
          </p:cNvSpPr>
          <p:nvPr>
            <p:ph type="sldImg"/>
          </p:nvPr>
        </p:nvSpPr>
        <p:spPr>
          <a:xfrm>
            <a:off x="1154113" y="693738"/>
            <a:ext cx="4548187" cy="3413125"/>
          </a:xfrm>
          <a:ln/>
        </p:spPr>
      </p:sp>
      <p:sp>
        <p:nvSpPr>
          <p:cNvPr id="83972"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The data in the subsequent slides were collected in the area designated by the red square in the center of this map.  Randal and others are looking at the interaction of flow from the Sacramento River and the Delta Cross Channel.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DE9F7998-D408-4B64-AA7D-B027AA4B2501}" type="slidenum">
              <a:rPr lang="en-US" sz="1300" b="0">
                <a:solidFill>
                  <a:schemeClr val="tx1"/>
                </a:solidFill>
              </a:rPr>
              <a:pPr eaLnBrk="1" hangingPunct="1"/>
              <a:t>56</a:t>
            </a:fld>
            <a:endParaRPr lang="en-US" sz="1300" b="0">
              <a:solidFill>
                <a:schemeClr val="tx1"/>
              </a:solidFill>
            </a:endParaRPr>
          </a:p>
        </p:txBody>
      </p:sp>
      <p:sp>
        <p:nvSpPr>
          <p:cNvPr id="84995" name="Rectangle 2"/>
          <p:cNvSpPr>
            <a:spLocks noGrp="1" noRot="1" noChangeAspect="1" noChangeArrowheads="1" noTextEdit="1"/>
          </p:cNvSpPr>
          <p:nvPr>
            <p:ph type="sldImg"/>
          </p:nvPr>
        </p:nvSpPr>
        <p:spPr>
          <a:xfrm>
            <a:off x="1154113" y="693738"/>
            <a:ext cx="4548187" cy="3413125"/>
          </a:xfrm>
          <a:ln/>
        </p:spPr>
      </p:sp>
      <p:sp>
        <p:nvSpPr>
          <p:cNvPr id="84996"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Randal’s macros allow all depths and locations for all four beams to be computed and used for make a map of the bathymetry.  Here, for every ensemble, 4 beam depths were obtained.  The beam depths are color coded based on the depth, with blues indicating deeper depths and yellows shallower depths.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3C0D5B23-AB95-45F2-8986-B268BEFEAA5C}" type="slidenum">
              <a:rPr lang="en-US" sz="1300" b="0">
                <a:solidFill>
                  <a:schemeClr val="tx1"/>
                </a:solidFill>
              </a:rPr>
              <a:pPr eaLnBrk="1" hangingPunct="1"/>
              <a:t>57</a:t>
            </a:fld>
            <a:endParaRPr lang="en-US" sz="1300" b="0">
              <a:solidFill>
                <a:schemeClr val="tx1"/>
              </a:solidFill>
            </a:endParaRPr>
          </a:p>
        </p:txBody>
      </p:sp>
      <p:sp>
        <p:nvSpPr>
          <p:cNvPr id="86019" name="Rectangle 2"/>
          <p:cNvSpPr>
            <a:spLocks noGrp="1" noRot="1" noChangeAspect="1" noChangeArrowheads="1" noTextEdit="1"/>
          </p:cNvSpPr>
          <p:nvPr>
            <p:ph type="sldImg"/>
          </p:nvPr>
        </p:nvSpPr>
        <p:spPr>
          <a:xfrm>
            <a:off x="1154113" y="693738"/>
            <a:ext cx="4548187" cy="3413125"/>
          </a:xfrm>
          <a:ln/>
        </p:spPr>
      </p:sp>
      <p:sp>
        <p:nvSpPr>
          <p:cNvPr id="86020" name="Rectangle 3"/>
          <p:cNvSpPr>
            <a:spLocks noGrp="1" noChangeArrowheads="1"/>
          </p:cNvSpPr>
          <p:nvPr>
            <p:ph type="body" idx="1"/>
          </p:nvPr>
        </p:nvSpPr>
        <p:spPr>
          <a:xfrm>
            <a:off x="911704" y="4342150"/>
            <a:ext cx="5033038" cy="4115425"/>
          </a:xfrm>
        </p:spPr>
        <p:txBody>
          <a:bodyPr/>
          <a:lstStyle/>
          <a:p>
            <a:pPr eaLnBrk="1" hangingPunct="1"/>
            <a:r>
              <a:rPr lang="en-US" dirty="0" smtClean="0">
                <a:latin typeface="Arial" charset="0"/>
              </a:rPr>
              <a:t>Using 60 transects in this area, and the beam depths obtained from these measurements, a 3-D surface of the bed can be created as shown here. </a:t>
            </a:r>
          </a:p>
          <a:p>
            <a:pPr eaLnBrk="1" hangingPunct="1"/>
            <a:endParaRPr lang="en-US" dirty="0" smtClean="0">
              <a:latin typeface="Arial" charset="0"/>
            </a:endParaRPr>
          </a:p>
          <a:p>
            <a:pPr eaLnBrk="1" hangingPunct="1"/>
            <a:r>
              <a:rPr lang="en-US" dirty="0" smtClean="0">
                <a:latin typeface="Arial" charset="0"/>
              </a:rPr>
              <a:t>Do you notice any interesting features regarding the bed?</a:t>
            </a:r>
          </a:p>
          <a:p>
            <a:pPr eaLnBrk="1" hangingPunct="1"/>
            <a:endParaRPr lang="en-US" dirty="0" smtClean="0">
              <a:latin typeface="Arial" charset="0"/>
            </a:endParaRPr>
          </a:p>
          <a:p>
            <a:pPr eaLnBrk="1" hangingPunct="1"/>
            <a:r>
              <a:rPr lang="en-US" dirty="0" smtClean="0">
                <a:latin typeface="Arial" charset="0"/>
              </a:rPr>
              <a:t>The bathymetry from the ADCP is good enough to resolve dunes in the Sacramento River (running roughly from the top left to the bottom center of the map.</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EE39822A-2DBE-462D-B01C-5F9D0739F043}" type="slidenum">
              <a:rPr lang="en-US" sz="1300" b="0">
                <a:solidFill>
                  <a:schemeClr val="tx1"/>
                </a:solidFill>
              </a:rPr>
              <a:pPr eaLnBrk="1" hangingPunct="1"/>
              <a:t>58</a:t>
            </a:fld>
            <a:endParaRPr lang="en-US" sz="1300" b="0">
              <a:solidFill>
                <a:schemeClr val="tx1"/>
              </a:solidFill>
            </a:endParaRPr>
          </a:p>
        </p:txBody>
      </p:sp>
      <p:sp>
        <p:nvSpPr>
          <p:cNvPr id="87043" name="Rectangle 2"/>
          <p:cNvSpPr>
            <a:spLocks noGrp="1" noRot="1" noChangeAspect="1" noChangeArrowheads="1" noTextEdit="1"/>
          </p:cNvSpPr>
          <p:nvPr>
            <p:ph type="sldImg"/>
          </p:nvPr>
        </p:nvSpPr>
        <p:spPr>
          <a:xfrm>
            <a:off x="1154113" y="693738"/>
            <a:ext cx="4548187" cy="3413125"/>
          </a:xfrm>
          <a:ln/>
        </p:spPr>
      </p:sp>
      <p:sp>
        <p:nvSpPr>
          <p:cNvPr id="87044"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Randal then extracted the velocity data for those same 60 transects (over 2 tidal cycles).  He imported them into a program called TecPlot and developed an algorithm for interpolating the velocity data at each location on to a regularly spaced grid.  This shows an animation of the velocity field over 2 tidal cycles. The colors of the vectors correspond to the elevation (or depth) associated with each vector.  Notice the exchange that takes place between the Sacramento River and the Delta Cross Channel.  Notice how flow actually reverses and goes upstream and into the Delta Cross Channel.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2BE7D938-76E1-4752-A42A-489BA9473FB9}" type="slidenum">
              <a:rPr lang="en-US" sz="1300" b="0">
                <a:solidFill>
                  <a:schemeClr val="tx1"/>
                </a:solidFill>
              </a:rPr>
              <a:pPr eaLnBrk="1" hangingPunct="1"/>
              <a:t>33</a:t>
            </a:fld>
            <a:endParaRPr lang="en-US" sz="1300" b="0">
              <a:solidFill>
                <a:schemeClr val="tx1"/>
              </a:solidFill>
            </a:endParaRPr>
          </a:p>
        </p:txBody>
      </p:sp>
      <p:sp>
        <p:nvSpPr>
          <p:cNvPr id="71683" name="Rectangle 2"/>
          <p:cNvSpPr>
            <a:spLocks noGrp="1" noRot="1" noChangeAspect="1" noChangeArrowheads="1" noTextEdit="1"/>
          </p:cNvSpPr>
          <p:nvPr>
            <p:ph type="sldImg"/>
          </p:nvPr>
        </p:nvSpPr>
        <p:spPr>
          <a:xfrm>
            <a:off x="1154113" y="693738"/>
            <a:ext cx="4548187" cy="3413125"/>
          </a:xfrm>
          <a:ln/>
        </p:spPr>
      </p:sp>
      <p:sp>
        <p:nvSpPr>
          <p:cNvPr id="71684"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This is a Nortek EZ-Q mounted to a bridge pier in Indiana.  It was mounted to the pier ‘facing’ towards the left bank.  Do you notice anything odd or wrong about the discharge measurement being made in the photo on the right?  </a:t>
            </a:r>
          </a:p>
          <a:p>
            <a:pPr eaLnBrk="1" hangingPunct="1"/>
            <a:endParaRPr lang="en-US" smtClean="0">
              <a:latin typeface="Arial" charset="0"/>
            </a:endParaRPr>
          </a:p>
          <a:p>
            <a:pPr eaLnBrk="1" hangingPunct="1"/>
            <a:r>
              <a:rPr lang="en-US" smtClean="0">
                <a:latin typeface="Arial" charset="0"/>
              </a:rPr>
              <a:t>The streamgager is standing in the area that includes the sampling volume for the horizontal profiler.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82728B9B-A843-4D35-9EB2-151AA9BF8954}" type="slidenum">
              <a:rPr lang="en-US" sz="1300" b="0">
                <a:solidFill>
                  <a:schemeClr val="tx1"/>
                </a:solidFill>
              </a:rPr>
              <a:pPr eaLnBrk="1" hangingPunct="1"/>
              <a:t>34</a:t>
            </a:fld>
            <a:endParaRPr lang="en-US" sz="1300" b="0">
              <a:solidFill>
                <a:schemeClr val="tx1"/>
              </a:solidFill>
            </a:endParaRPr>
          </a:p>
        </p:txBody>
      </p:sp>
      <p:sp>
        <p:nvSpPr>
          <p:cNvPr id="72707" name="Rectangle 2"/>
          <p:cNvSpPr>
            <a:spLocks noGrp="1" noRot="1" noChangeAspect="1" noChangeArrowheads="1" noTextEdit="1"/>
          </p:cNvSpPr>
          <p:nvPr>
            <p:ph type="sldImg"/>
          </p:nvPr>
        </p:nvSpPr>
        <p:spPr>
          <a:xfrm>
            <a:off x="1154113" y="693738"/>
            <a:ext cx="4548187" cy="3413125"/>
          </a:xfrm>
          <a:ln/>
        </p:spPr>
      </p:sp>
      <p:sp>
        <p:nvSpPr>
          <p:cNvPr id="72708"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This is a photo of a SonTek ADP uplooker that was used for some work in Florida.  The ADP was direct-cabled to shore.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F195FFD4-A9C2-4CD5-BB70-E8C78E062949}" type="slidenum">
              <a:rPr lang="en-US" sz="1300" b="0">
                <a:solidFill>
                  <a:schemeClr val="tx1"/>
                </a:solidFill>
              </a:rPr>
              <a:pPr eaLnBrk="1" hangingPunct="1"/>
              <a:t>35</a:t>
            </a:fld>
            <a:endParaRPr lang="en-US" sz="1300" b="0">
              <a:solidFill>
                <a:schemeClr val="tx1"/>
              </a:solidFill>
            </a:endParaRPr>
          </a:p>
        </p:txBody>
      </p:sp>
      <p:sp>
        <p:nvSpPr>
          <p:cNvPr id="73731" name="Rectangle 2"/>
          <p:cNvSpPr>
            <a:spLocks noGrp="1" noRot="1" noChangeAspect="1" noChangeArrowheads="1" noTextEdit="1"/>
          </p:cNvSpPr>
          <p:nvPr>
            <p:ph type="sldImg"/>
          </p:nvPr>
        </p:nvSpPr>
        <p:spPr>
          <a:xfrm>
            <a:off x="1154113" y="693738"/>
            <a:ext cx="4548187" cy="3413125"/>
          </a:xfrm>
          <a:ln/>
        </p:spPr>
      </p:sp>
      <p:sp>
        <p:nvSpPr>
          <p:cNvPr id="73732"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Here is one of the newer profilers, the SonTek Argonaut SW.  This profiler was originally designed for use in shallow canals and can be used to directly measure the flow.  It is being used in several offices in the USGS as an index-velocity meter.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B00C5238-C768-4C88-AA2C-6DA42A3F8F24}" type="slidenum">
              <a:rPr lang="en-US" sz="1300" b="0">
                <a:solidFill>
                  <a:schemeClr val="tx1"/>
                </a:solidFill>
              </a:rPr>
              <a:pPr eaLnBrk="1" hangingPunct="1"/>
              <a:t>38</a:t>
            </a:fld>
            <a:endParaRPr lang="en-US" sz="1300" b="0">
              <a:solidFill>
                <a:schemeClr val="tx1"/>
              </a:solidFill>
            </a:endParaRPr>
          </a:p>
        </p:txBody>
      </p:sp>
      <p:sp>
        <p:nvSpPr>
          <p:cNvPr id="62467" name="Rectangle 2"/>
          <p:cNvSpPr>
            <a:spLocks noGrp="1" noRot="1" noChangeAspect="1" noChangeArrowheads="1" noTextEdit="1"/>
          </p:cNvSpPr>
          <p:nvPr>
            <p:ph type="sldImg"/>
          </p:nvPr>
        </p:nvSpPr>
        <p:spPr>
          <a:xfrm>
            <a:off x="1157288" y="693738"/>
            <a:ext cx="4548187" cy="3413125"/>
          </a:xfrm>
          <a:ln/>
        </p:spPr>
      </p:sp>
      <p:sp>
        <p:nvSpPr>
          <p:cNvPr id="62468" name="Rectangle 3"/>
          <p:cNvSpPr>
            <a:spLocks noGrp="1" noChangeArrowheads="1"/>
          </p:cNvSpPr>
          <p:nvPr>
            <p:ph type="body" idx="1"/>
          </p:nvPr>
        </p:nvSpPr>
        <p:spPr>
          <a:xfrm>
            <a:off x="911704" y="4342150"/>
            <a:ext cx="5033038" cy="4115425"/>
          </a:xfrm>
        </p:spPr>
        <p:txBody>
          <a:bodyPr lIns="91471" tIns="45736" rIns="91471" bIns="45736"/>
          <a:lstStyle/>
          <a:p>
            <a:pPr eaLnBrk="1" hangingPunct="1"/>
            <a:r>
              <a:rPr lang="en-US" smtClean="0">
                <a:latin typeface="Arial" charset="0"/>
              </a:rPr>
              <a:t>Here is a high flow discharge measurement that was made at St. Louis during the 1993 Mississippi River Flood.  This transect took less than 10 minutes to make and the measured discharge was &gt; 1 million cubic feet per second.  Even 4 passes (as required by OSW policy) would have only taken 30-40 minutes, not counting boat launch and retrieval. In comparison, Price AA measurements made near the gage from the Poplar Street bridge required 4-6 hours.  </a:t>
            </a:r>
          </a:p>
          <a:p>
            <a:pPr eaLnBrk="1" hangingPunct="1"/>
            <a:r>
              <a:rPr lang="en-US" smtClean="0">
                <a:latin typeface="Arial" charset="0"/>
              </a:rPr>
              <a:t>ADCP’s are great tools for making high flow discharge measurements and allow for significant improvement in efficiency.  The Indiana District reported that they were able to make approximately 50 measurements in a 1-week period during a flood event in July 2003.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1B472CAD-4AAF-4483-BE8E-59B90C8F99AE}" type="slidenum">
              <a:rPr lang="en-US" sz="1300" b="0">
                <a:solidFill>
                  <a:schemeClr val="tx1"/>
                </a:solidFill>
              </a:rPr>
              <a:pPr eaLnBrk="1" hangingPunct="1"/>
              <a:t>39</a:t>
            </a:fld>
            <a:endParaRPr lang="en-US" sz="1300" b="0">
              <a:solidFill>
                <a:schemeClr val="tx1"/>
              </a:solidFill>
            </a:endParaRPr>
          </a:p>
        </p:txBody>
      </p:sp>
      <p:sp>
        <p:nvSpPr>
          <p:cNvPr id="63491" name="Rectangle 2"/>
          <p:cNvSpPr>
            <a:spLocks noGrp="1" noRot="1" noChangeAspect="1" noChangeArrowheads="1" noTextEdit="1"/>
          </p:cNvSpPr>
          <p:nvPr>
            <p:ph type="sldImg"/>
          </p:nvPr>
        </p:nvSpPr>
        <p:spPr>
          <a:xfrm>
            <a:off x="1157288" y="693738"/>
            <a:ext cx="4548187" cy="3413125"/>
          </a:xfrm>
          <a:ln/>
        </p:spPr>
      </p:sp>
      <p:sp>
        <p:nvSpPr>
          <p:cNvPr id="63492" name="Rectangle 3"/>
          <p:cNvSpPr>
            <a:spLocks noGrp="1" noChangeArrowheads="1"/>
          </p:cNvSpPr>
          <p:nvPr>
            <p:ph type="body" idx="1"/>
          </p:nvPr>
        </p:nvSpPr>
        <p:spPr>
          <a:xfrm>
            <a:off x="911704" y="4342150"/>
            <a:ext cx="5033038" cy="4115425"/>
          </a:xfrm>
        </p:spPr>
        <p:txBody>
          <a:bodyPr lIns="91471" tIns="45736" rIns="91471" bIns="45736"/>
          <a:lstStyle/>
          <a:p>
            <a:pPr eaLnBrk="1" hangingPunct="1"/>
            <a:r>
              <a:rPr lang="en-US" smtClean="0">
                <a:latin typeface="Arial" charset="0"/>
              </a:rPr>
              <a:t>This slide illustrates a discharge measurement of a very low flow – where the mean velocity was 0.05 ft/s ( xx cm/s ).  This measurement was made in the Chicago River, where the cross sectional area is in excess of 4,000 square feet.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3FD778D6-48A1-49C6-A15C-ACA503BB8422}" type="slidenum">
              <a:rPr lang="en-US" sz="1300" b="0">
                <a:solidFill>
                  <a:schemeClr val="tx1"/>
                </a:solidFill>
              </a:rPr>
              <a:pPr eaLnBrk="1" hangingPunct="1"/>
              <a:t>40</a:t>
            </a:fld>
            <a:endParaRPr lang="en-US" sz="1300" b="0">
              <a:solidFill>
                <a:schemeClr val="tx1"/>
              </a:solidFill>
            </a:endParaRPr>
          </a:p>
        </p:txBody>
      </p:sp>
      <p:sp>
        <p:nvSpPr>
          <p:cNvPr id="64515" name="Rectangle 2"/>
          <p:cNvSpPr>
            <a:spLocks noGrp="1" noRot="1" noChangeAspect="1" noChangeArrowheads="1" noTextEdit="1"/>
          </p:cNvSpPr>
          <p:nvPr>
            <p:ph type="sldImg"/>
          </p:nvPr>
        </p:nvSpPr>
        <p:spPr>
          <a:xfrm>
            <a:off x="1154113" y="693738"/>
            <a:ext cx="4548187" cy="3413125"/>
          </a:xfrm>
          <a:ln/>
        </p:spPr>
      </p:sp>
      <p:sp>
        <p:nvSpPr>
          <p:cNvPr id="64516"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ADCPs are also used to develop index velocity ratings such as the one shown here.  At this site, prior to usage of the ADCP, no measurements were possible for velocities ranging from about 1.5 ft/s to 4.00 ft/s, due to the rapidly changing flow conditions and the time required to make a Price AA measurement.  The measurements ranging from 2.4 to 3.2 ft/s (red dots) provided definition of the rating that was unavailable using conventional methods.</a:t>
            </a:r>
          </a:p>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A5CFE328-AE40-41B3-B3BF-58983E0F5D55}" type="slidenum">
              <a:rPr lang="en-US" sz="1300" b="0">
                <a:solidFill>
                  <a:schemeClr val="tx1"/>
                </a:solidFill>
              </a:rPr>
              <a:pPr eaLnBrk="1" hangingPunct="1"/>
              <a:t>41</a:t>
            </a:fld>
            <a:endParaRPr lang="en-US" sz="1300" b="0">
              <a:solidFill>
                <a:schemeClr val="tx1"/>
              </a:solidFill>
            </a:endParaRPr>
          </a:p>
        </p:txBody>
      </p:sp>
      <p:sp>
        <p:nvSpPr>
          <p:cNvPr id="55299" name="Rectangle 2"/>
          <p:cNvSpPr>
            <a:spLocks noGrp="1" noRot="1" noChangeAspect="1" noChangeArrowheads="1" noTextEdit="1"/>
          </p:cNvSpPr>
          <p:nvPr>
            <p:ph type="sldImg"/>
          </p:nvPr>
        </p:nvSpPr>
        <p:spPr>
          <a:xfrm>
            <a:off x="1154113" y="693738"/>
            <a:ext cx="4548187" cy="3413125"/>
          </a:xfrm>
          <a:ln/>
        </p:spPr>
      </p:sp>
      <p:sp>
        <p:nvSpPr>
          <p:cNvPr id="5530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Here are some of the commonly used ADCP’s.  One ADCP not shown is the Boogiedopp ADCP.  The future of the Boogiedopp is somewhat ‘up in the air’ at present, although there are approximately 10 in use in the USGS.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91200"/>
            <a:ext cx="9144000" cy="1485900"/>
          </a:xfrm>
          <a:prstGeom prst="rect">
            <a:avLst/>
          </a:prstGeom>
        </p:spPr>
      </p:pic>
      <p:sp>
        <p:nvSpPr>
          <p:cNvPr id="2" name="Title 1"/>
          <p:cNvSpPr>
            <a:spLocks noGrp="1"/>
          </p:cNvSpPr>
          <p:nvPr>
            <p:ph type="ctrTitle"/>
          </p:nvPr>
        </p:nvSpPr>
        <p:spPr>
          <a:xfrm>
            <a:off x="685800" y="2130425"/>
            <a:ext cx="7772400" cy="1470025"/>
          </a:xfrm>
        </p:spPr>
        <p:txBody>
          <a:bodyPr/>
          <a:lstStyle>
            <a:lvl1pPr>
              <a:defRPr baseline="0">
                <a:latin typeface="Cambria"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711042" y="457200"/>
            <a:ext cx="6400800" cy="11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0"/>
            <a:ext cx="9144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566309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5424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1749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414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32924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8637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09641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500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2512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765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905000"/>
            <a:ext cx="4038600" cy="4114800"/>
          </a:xfrm>
        </p:spPr>
        <p:txBody>
          <a:bodyPr/>
          <a:lstStyle/>
          <a:p>
            <a:endParaRPr lang="en-US"/>
          </a:p>
        </p:txBody>
      </p:sp>
      <p:sp>
        <p:nvSpPr>
          <p:cNvPr id="4" name="Text Placeholder 3"/>
          <p:cNvSpPr>
            <a:spLocks noGrp="1"/>
          </p:cNvSpPr>
          <p:nvPr>
            <p:ph type="body"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fld id="{4A3BCA55-143B-499B-A494-6036B2CF957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664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a:solidFill>
                  <a:srgbClr val="0070C0"/>
                </a:solidFill>
                <a:latin typeface="+mn-lt"/>
              </a:defRPr>
            </a:lvl1pPr>
            <a:lvl2pPr>
              <a:defRPr sz="2000" b="1">
                <a:solidFill>
                  <a:srgbClr val="0070C0"/>
                </a:solidFill>
              </a:defRPr>
            </a:lvl2pPr>
            <a:lvl3pPr>
              <a:defRPr sz="2000" b="1">
                <a:solidFill>
                  <a:srgbClr val="0070C0"/>
                </a:solidFill>
              </a:defRPr>
            </a:lvl3pPr>
            <a:lvl4pPr>
              <a:defRPr sz="2000" b="1">
                <a:solidFill>
                  <a:srgbClr val="0070C0"/>
                </a:solidFill>
              </a:defRPr>
            </a:lvl4pPr>
            <a:lvl5pPr>
              <a:defRPr sz="2000" b="1">
                <a:solidFill>
                  <a:srgbClr val="0070C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6400"/>
            <a:ext cx="9144000" cy="1485900"/>
          </a:xfrm>
          <a:prstGeom prst="rect">
            <a:avLst/>
          </a:prstGeom>
        </p:spPr>
      </p:pic>
      <p:sp>
        <p:nvSpPr>
          <p:cNvPr id="9" name="Title 1"/>
          <p:cNvSpPr>
            <a:spLocks noGrp="1"/>
          </p:cNvSpPr>
          <p:nvPr>
            <p:ph type="title"/>
          </p:nvPr>
        </p:nvSpPr>
        <p:spPr>
          <a:xfrm>
            <a:off x="3048000" y="381000"/>
            <a:ext cx="5991465" cy="1143000"/>
          </a:xfrm>
        </p:spPr>
        <p:txBody>
          <a:bodyPr>
            <a:noAutofit/>
          </a:bodyPr>
          <a:lstStyle/>
          <a:p>
            <a:r>
              <a:rPr lang="en-US" b="1" smtClean="0">
                <a:solidFill>
                  <a:schemeClr val="bg1"/>
                </a:solidFill>
                <a:effectLst>
                  <a:outerShdw blurRad="38100" dist="38100" dir="2700000" algn="tl">
                    <a:srgbClr val="000000">
                      <a:alpha val="43137"/>
                    </a:srgbClr>
                  </a:outerShdw>
                </a:effectLst>
                <a:latin typeface="Cambria" pitchFamily="18" charset="0"/>
              </a:rPr>
              <a:t>Click to edit Master title style</a:t>
            </a:r>
            <a:endParaRPr lang="en-US" b="1" dirty="0">
              <a:solidFill>
                <a:schemeClr val="bg1"/>
              </a:solidFill>
              <a:effectLst>
                <a:outerShdw blurRad="38100" dist="38100" dir="2700000" algn="tl">
                  <a:srgbClr val="000000">
                    <a:alpha val="43137"/>
                  </a:srgbClr>
                </a:outerShdw>
              </a:effectLst>
              <a:latin typeface="Cambria" pitchFamily="18" charset="0"/>
            </a:endParaRPr>
          </a:p>
        </p:txBody>
      </p:sp>
      <p:sp>
        <p:nvSpPr>
          <p:cNvPr id="7" name="Rectangle 6"/>
          <p:cNvSpPr/>
          <p:nvPr userDrawn="1"/>
        </p:nvSpPr>
        <p:spPr>
          <a:xfrm>
            <a:off x="0" y="0"/>
            <a:ext cx="9144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4207970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16156958-1A9D-4996-95D1-B97AE5484EF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541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DBF5F9">
                    <a:shade val="90000"/>
                  </a:srgbClr>
                </a:solidFill>
              </a:rPr>
              <a:pPr/>
              <a:t>4/7/2015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181174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4/7/2015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49846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DBF5F9">
                    <a:shade val="90000"/>
                  </a:srgbClr>
                </a:solidFill>
              </a:rPr>
              <a:pPr/>
              <a:t>4/7/2015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736851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4/7/2015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75193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26A0EB-7225-4EF6-A33E-2911DDD3DCB3}" type="datetimeFigureOut">
              <a:rPr lang="en-US" smtClean="0">
                <a:solidFill>
                  <a:srgbClr val="04617B">
                    <a:shade val="90000"/>
                  </a:srgbClr>
                </a:solidFill>
              </a:rPr>
              <a:pPr/>
              <a:t>4/7/2015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2890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26A0EB-7225-4EF6-A33E-2911DDD3DCB3}" type="datetimeFigureOut">
              <a:rPr lang="en-US" smtClean="0">
                <a:solidFill>
                  <a:srgbClr val="04617B">
                    <a:shade val="90000"/>
                  </a:srgbClr>
                </a:solidFill>
              </a:rPr>
              <a:pPr/>
              <a:t>4/7/2015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1124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6A0EB-7225-4EF6-A33E-2911DDD3DCB3}" type="datetimeFigureOut">
              <a:rPr lang="en-US" smtClean="0">
                <a:solidFill>
                  <a:srgbClr val="04617B">
                    <a:shade val="90000"/>
                  </a:srgbClr>
                </a:solidFill>
              </a:rPr>
              <a:pPr/>
              <a:t>4/7/2015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09785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4/7/2015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92985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4/7/2015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6780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57825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4/7/2015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99904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4/7/2015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99432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7888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2479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09661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37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39535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6561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922890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70" r:id="rId16"/>
    <p:sldLayoutId id="2147483871" r:id="rId17"/>
    <p:sldLayoutId id="2147483872" r:id="rId18"/>
    <p:sldLayoutId id="2147483873" r:id="rId19"/>
    <p:sldLayoutId id="2147483874" r:id="rId20"/>
  </p:sldLayoutIdLst>
  <p:transition/>
  <p:txStyles>
    <p:titleStyle>
      <a:lvl1pPr algn="ctr" defTabSz="914400" rtl="0" eaLnBrk="1" latinLnBrk="0" hangingPunct="1">
        <a:spcBef>
          <a:spcPct val="0"/>
        </a:spcBef>
        <a:buNone/>
        <a:defRPr sz="4400" kern="1200" baseline="0">
          <a:solidFill>
            <a:schemeClr val="tx1"/>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Calibri"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FD087-C89C-4EAE-8E5C-91C7251DBFD2}"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774925"/>
      </p:ext>
    </p:extLst>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audio" Target="../media/media1.wav"/><Relationship Id="rId13" Type="http://schemas.openxmlformats.org/officeDocument/2006/relationships/image" Target="../media/image12.png"/><Relationship Id="rId3" Type="http://schemas.openxmlformats.org/officeDocument/2006/relationships/tags" Target="../tags/tag38.xml"/><Relationship Id="rId7" Type="http://schemas.microsoft.com/office/2007/relationships/media" Target="../media/media1.wav"/><Relationship Id="rId12" Type="http://schemas.openxmlformats.org/officeDocument/2006/relationships/image" Target="../media/image11.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10.jpeg"/><Relationship Id="rId5" Type="http://schemas.openxmlformats.org/officeDocument/2006/relationships/tags" Target="../tags/tag40.xml"/><Relationship Id="rId10" Type="http://schemas.openxmlformats.org/officeDocument/2006/relationships/image" Target="../media/image9.png"/><Relationship Id="rId4" Type="http://schemas.openxmlformats.org/officeDocument/2006/relationships/tags" Target="../tags/tag39.xml"/><Relationship Id="rId9"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44.xml"/><Relationship Id="rId7" Type="http://schemas.openxmlformats.org/officeDocument/2006/relationships/slideLayout" Target="../slideLayouts/slideLayout2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Layout" Target="../slideLayouts/slideLayout22.xml"/><Relationship Id="rId4" Type="http://schemas.openxmlformats.org/officeDocument/2006/relationships/tags" Target="../tags/tag51.xml"/></Relationships>
</file>

<file path=ppt/slides/_rels/slide13.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slideLayout" Target="../slideLayouts/slideLayout22.xml"/><Relationship Id="rId4" Type="http://schemas.openxmlformats.org/officeDocument/2006/relationships/tags" Target="../tags/tag55.xml"/></Relationships>
</file>

<file path=ppt/slides/_rels/slide14.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4.png"/><Relationship Id="rId4"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7.png"/><Relationship Id="rId4"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image" Target="../media/image18.png"/><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slideLayout" Target="../slideLayouts/slideLayout22.xml"/><Relationship Id="rId2" Type="http://schemas.openxmlformats.org/officeDocument/2006/relationships/tags" Target="../tags/tag72.xml"/><Relationship Id="rId16" Type="http://schemas.openxmlformats.org/officeDocument/2006/relationships/tags" Target="../tags/tag86.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5" Type="http://schemas.openxmlformats.org/officeDocument/2006/relationships/tags" Target="../tags/tag85.xml"/><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19.jpeg"/><Relationship Id="rId4"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22.jpeg"/><Relationship Id="rId5" Type="http://schemas.openxmlformats.org/officeDocument/2006/relationships/slideLayout" Target="../slideLayouts/slideLayout22.xml"/><Relationship Id="rId4" Type="http://schemas.openxmlformats.org/officeDocument/2006/relationships/tags" Target="../tags/tag96.xml"/></Relationships>
</file>

<file path=ppt/slides/_rels/slide23.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23.png"/><Relationship Id="rId5" Type="http://schemas.openxmlformats.org/officeDocument/2006/relationships/slideLayout" Target="../slideLayouts/slideLayout22.xml"/><Relationship Id="rId4" Type="http://schemas.openxmlformats.org/officeDocument/2006/relationships/tags" Target="../tags/tag100.xml"/></Relationships>
</file>

<file path=ppt/slides/_rels/slide24.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25.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24.jpeg"/><Relationship Id="rId5" Type="http://schemas.openxmlformats.org/officeDocument/2006/relationships/slideLayout" Target="../slideLayouts/slideLayout22.xml"/><Relationship Id="rId4" Type="http://schemas.openxmlformats.org/officeDocument/2006/relationships/tags" Target="../tags/tag104.xml"/></Relationships>
</file>

<file path=ppt/slides/_rels/slide25.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tags" Target="../tags/tag113.xml"/><Relationship Id="rId7" Type="http://schemas.openxmlformats.org/officeDocument/2006/relationships/image" Target="../media/image26.jp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slideLayout" Target="../slideLayouts/slideLayout22.xml"/><Relationship Id="rId5" Type="http://schemas.openxmlformats.org/officeDocument/2006/relationships/tags" Target="../tags/tag115.xml"/><Relationship Id="rId4" Type="http://schemas.openxmlformats.org/officeDocument/2006/relationships/tags" Target="../tags/tag114.xml"/></Relationships>
</file>

<file path=ppt/slides/_rels/slide28.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30.png"/><Relationship Id="rId5" Type="http://schemas.openxmlformats.org/officeDocument/2006/relationships/slideLayout" Target="../slideLayouts/slideLayout22.xml"/><Relationship Id="rId4" Type="http://schemas.openxmlformats.org/officeDocument/2006/relationships/tags" Target="../tags/tag125.xml"/></Relationships>
</file>

<file path=ppt/slides/_rels/slide31.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26.jpg"/><Relationship Id="rId5" Type="http://schemas.openxmlformats.org/officeDocument/2006/relationships/slideLayout" Target="../slideLayouts/slideLayout22.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image" Target="../media/image36.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vmlDrawing" Target="../drawings/vmlDrawing2.vml"/><Relationship Id="rId5" Type="http://schemas.openxmlformats.org/officeDocument/2006/relationships/image" Target="../media/image37.png"/><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27.jpg"/><Relationship Id="rId5" Type="http://schemas.openxmlformats.org/officeDocument/2006/relationships/slideLayout" Target="../slideLayouts/slideLayout22.xml"/><Relationship Id="rId4" Type="http://schemas.openxmlformats.org/officeDocument/2006/relationships/tags" Target="../tags/tag133.xml"/></Relationships>
</file>

<file path=ppt/slides/_rels/slide37.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38.png"/><Relationship Id="rId4"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7.xml"/><Relationship Id="rId1" Type="http://schemas.openxmlformats.org/officeDocument/2006/relationships/vmlDrawing" Target="../drawings/vmlDrawing3.vml"/><Relationship Id="rId5" Type="http://schemas.openxmlformats.org/officeDocument/2006/relationships/image" Target="../media/image43.emf"/><Relationship Id="rId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6.jpeg"/><Relationship Id="rId5" Type="http://schemas.openxmlformats.org/officeDocument/2006/relationships/hyperlink" Target="http://www.sontek.com/product/rivercat/mini-adp.jpg" TargetMode="Externa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0.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7.xml"/><Relationship Id="rId7" Type="http://schemas.openxmlformats.org/officeDocument/2006/relationships/image" Target="../media/image60.png"/><Relationship Id="rId2" Type="http://schemas.openxmlformats.org/officeDocument/2006/relationships/video" Target="file:///D:\My%20Files\Training%20Courses\Basic%20ADCP%20Training%20-%20New%20Materials\Iraq%20Training%20Presentations\highvel.mpg" TargetMode="External"/><Relationship Id="rId1" Type="http://schemas.openxmlformats.org/officeDocument/2006/relationships/vmlDrawing" Target="../drawings/vmlDrawing4.vml"/><Relationship Id="rId6" Type="http://schemas.openxmlformats.org/officeDocument/2006/relationships/image" Target="../media/image59.png"/><Relationship Id="rId5" Type="http://schemas.openxmlformats.org/officeDocument/2006/relationships/oleObject" Target="../embeddings/oleObject4.bin"/><Relationship Id="rId4"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4.pn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slideLayout" Target="../slideLayouts/slideLayout2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video" Target="file:///D:\My%20Files\Training%20Courses\Basic%20ADCP%20Training%20-%20New%20Materials\Iraq%20Training%20Presentations\DCC_NOV_1_2001_Vectors.AVI" TargetMode="Externa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72.gif"/><Relationship Id="rId4"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73.png"/><Relationship Id="rId4"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image" Target="../media/image74.png"/><Relationship Id="rId4"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75.jpeg"/><Relationship Id="rId5" Type="http://schemas.openxmlformats.org/officeDocument/2006/relationships/slideLayout" Target="../slideLayouts/slideLayout22.xml"/><Relationship Id="rId4" Type="http://schemas.openxmlformats.org/officeDocument/2006/relationships/tags" Target="../tags/tag160.xml"/></Relationships>
</file>

<file path=ppt/slides/_rels/slide64.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4"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4"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hyperlink" Target="http://www.sutron.com/product/satlink2-v2-logging-transmitter.htm/" TargetMode="External"/><Relationship Id="rId2" Type="http://schemas.openxmlformats.org/officeDocument/2006/relationships/hyperlink" Target="http://www.sutron.com/product/xpert.htm/" TargetMode="External"/><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www.sutron.com/product/xlite-9210b.ht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2.xml"/><Relationship Id="rId1" Type="http://schemas.openxmlformats.org/officeDocument/2006/relationships/tags" Target="../tags/tag167.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7.jpg"/><Relationship Id="rId5" Type="http://schemas.openxmlformats.org/officeDocument/2006/relationships/slideLayout" Target="../slideLayouts/slideLayout22.xml"/><Relationship Id="rId4" Type="http://schemas.openxmlformats.org/officeDocument/2006/relationships/tags" Target="../tags/tag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hyperlink" Target="http://water.usgs.gov/hif/programs/instrumenteval/HIFEvaluationGuidance.pdf" TargetMode="External"/><Relationship Id="rId2" Type="http://schemas.openxmlformats.org/officeDocument/2006/relationships/hyperlink" Target="http://water.usgs.gov/hif/programs/instrumenteval/" TargetMode="External"/><Relationship Id="rId1" Type="http://schemas.openxmlformats.org/officeDocument/2006/relationships/slideLayout" Target="../slideLayouts/slideLayout21.xml"/><Relationship Id="rId6" Type="http://schemas.openxmlformats.org/officeDocument/2006/relationships/hyperlink" Target="http://pubs.usgs.gov/twri/" TargetMode="External"/><Relationship Id="rId5" Type="http://schemas.openxmlformats.org/officeDocument/2006/relationships/hyperlink" Target="http://water.usgs.gov/admin/memo/SW/sw96.05.html" TargetMode="External"/><Relationship Id="rId4" Type="http://schemas.openxmlformats.org/officeDocument/2006/relationships/hyperlink" Target="http://pubs.usgs.gov/wsp/wsp2175/html/WSP2175_vol1_pdf.html" TargetMode="Externa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69.xml"/><Relationship Id="rId1" Type="http://schemas.openxmlformats.org/officeDocument/2006/relationships/tags" Target="../tags/tag168.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170.xml"/></Relationships>
</file>

<file path=ppt/slides/_rels/slide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10" Type="http://schemas.openxmlformats.org/officeDocument/2006/relationships/image" Target="../media/image8.png"/><Relationship Id="rId4" Type="http://schemas.openxmlformats.org/officeDocument/2006/relationships/tags" Target="../tags/tag31.xml"/><Relationship Id="rId9"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custDataLst>
              <p:tags r:id="rId1"/>
            </p:custDataLst>
          </p:nvPr>
        </p:nvSpPr>
        <p:spPr>
          <a:xfrm>
            <a:off x="0" y="28257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Surface-Water Instrumentation</a:t>
            </a:r>
          </a:p>
          <a:p>
            <a:r>
              <a:rPr lang="en-US" sz="3200" i="1" dirty="0" smtClean="0"/>
              <a:t>Module 15</a:t>
            </a:r>
            <a:endParaRPr lang="en-US" sz="3200" i="1" dirty="0"/>
          </a:p>
        </p:txBody>
      </p:sp>
      <p:sp>
        <p:nvSpPr>
          <p:cNvPr id="7" name="Subtitle 4"/>
          <p:cNvSpPr txBox="1">
            <a:spLocks/>
          </p:cNvSpPr>
          <p:nvPr>
            <p:custDataLst>
              <p:tags r:id="rId2"/>
            </p:custDataLst>
          </p:nvPr>
        </p:nvSpPr>
        <p:spPr>
          <a:xfrm>
            <a:off x="25400" y="6096000"/>
            <a:ext cx="5270500" cy="76200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buClr>
                <a:srgbClr val="526DB0"/>
              </a:buClr>
            </a:pPr>
            <a:r>
              <a:rPr lang="en-US" sz="1600" i="1" dirty="0" smtClean="0">
                <a:solidFill>
                  <a:srgbClr val="000000"/>
                </a:solidFill>
              </a:rPr>
              <a:t>Some slides taken from HP-2 training module by Mark </a:t>
            </a:r>
            <a:r>
              <a:rPr lang="en-US" sz="1600" i="1" dirty="0" err="1" smtClean="0">
                <a:solidFill>
                  <a:srgbClr val="000000"/>
                </a:solidFill>
              </a:rPr>
              <a:t>Heggli</a:t>
            </a:r>
            <a:endParaRPr lang="en-US" sz="1600" i="1" dirty="0" smtClean="0">
              <a:solidFill>
                <a:srgbClr val="000000"/>
              </a:solidFill>
            </a:endParaRPr>
          </a:p>
          <a:p>
            <a:pPr algn="l">
              <a:buClr>
                <a:srgbClr val="526DB0"/>
              </a:buClr>
            </a:pPr>
            <a:r>
              <a:rPr lang="en-US" sz="1600" i="1" dirty="0" smtClean="0">
                <a:solidFill>
                  <a:srgbClr val="000000"/>
                </a:solidFill>
              </a:rPr>
              <a:t>Revised by: Steve Lipscomb</a:t>
            </a:r>
          </a:p>
        </p:txBody>
      </p:sp>
      <p:pic>
        <p:nvPicPr>
          <p:cNvPr id="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94" y="2133601"/>
            <a:ext cx="4080286"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2" name="AutoShape 2" descr="https://oxwebmail.registrar-servers.com/ajax/mail?action=attachment&amp;session=c378e8e73df04eb6947eecb29caf330d&amp;folder=default0%2FINBOX&amp;id=1287&amp;attachment=2&amp;save=0&amp;filter=1"/>
          <p:cNvSpPr>
            <a:spLocks noChangeAspect="1" noChangeArrowheads="1"/>
          </p:cNvSpPr>
          <p:nvPr/>
        </p:nvSpPr>
        <p:spPr bwMode="auto">
          <a:xfrm>
            <a:off x="155575" y="-2765425"/>
            <a:ext cx="4324350" cy="577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oxwebmail.registrar-servers.com/ajax/mail?action=attachment&amp;session=c378e8e73df04eb6947eecb29caf330d&amp;folder=default0%2FINBOX&amp;id=1287&amp;attachment=2&amp;save=0&amp;filter=1"/>
          <p:cNvSpPr>
            <a:spLocks noChangeAspect="1" noChangeArrowheads="1"/>
          </p:cNvSpPr>
          <p:nvPr/>
        </p:nvSpPr>
        <p:spPr bwMode="auto">
          <a:xfrm>
            <a:off x="307975" y="-2613025"/>
            <a:ext cx="4324350" cy="577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999" t="27188" r="4000" b="1182"/>
          <a:stretch/>
        </p:blipFill>
        <p:spPr bwMode="auto">
          <a:xfrm>
            <a:off x="5270500" y="1752601"/>
            <a:ext cx="3436938" cy="336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824827"/>
      </p:ext>
    </p:extLst>
  </p:cSld>
  <p:clrMapOvr>
    <a:masterClrMapping/>
  </p:clrMapOvr>
  <mc:AlternateContent xmlns:mc="http://schemas.openxmlformats.org/markup-compatibility/2006" xmlns:p14="http://schemas.microsoft.com/office/powerpoint/2010/main">
    <mc:Choice Requires="p14">
      <p:transition spd="slow" p14:dur="2000" advTm="15200"/>
    </mc:Choice>
    <mc:Fallback xmlns="">
      <p:transition spd="slow" advTm="152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5400" y="381000"/>
            <a:ext cx="5540116" cy="1143000"/>
          </a:xfrm>
        </p:spPr>
        <p:txBody>
          <a:bodyPr>
            <a:normAutofit fontScale="90000"/>
          </a:bodyPr>
          <a:lstStyle/>
          <a:p>
            <a:r>
              <a:rPr lang="en-US" dirty="0" smtClean="0"/>
              <a:t/>
            </a:r>
            <a:br>
              <a:rPr lang="en-US" dirty="0" smtClean="0"/>
            </a:br>
            <a:r>
              <a:rPr lang="en-US" dirty="0" smtClean="0"/>
              <a:t>Bubbler Components</a:t>
            </a:r>
            <a:endParaRPr lang="en-US" dirty="0"/>
          </a:p>
        </p:txBody>
      </p:sp>
      <p:sp>
        <p:nvSpPr>
          <p:cNvPr id="11" name="Oval 10"/>
          <p:cNvSpPr/>
          <p:nvPr>
            <p:custDataLst>
              <p:tags r:id="rId3"/>
            </p:custDataLst>
          </p:nvPr>
        </p:nvSpPr>
        <p:spPr>
          <a:xfrm>
            <a:off x="6477000" y="27432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Content Placeholder 2"/>
          <p:cNvSpPr txBox="1">
            <a:spLocks/>
          </p:cNvSpPr>
          <p:nvPr>
            <p:custDataLst>
              <p:tags r:id="rId4"/>
            </p:custDataLst>
          </p:nvPr>
        </p:nvSpPr>
        <p:spPr>
          <a:xfrm>
            <a:off x="457200" y="1600200"/>
            <a:ext cx="4343400" cy="1981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742950" lvl="1" indent="-285750">
              <a:buClr>
                <a:srgbClr val="7A7A7A"/>
              </a:buClr>
            </a:pPr>
            <a:r>
              <a:rPr lang="en-US" dirty="0" smtClean="0"/>
              <a:t>Compressor</a:t>
            </a:r>
            <a:endParaRPr lang="en-US" dirty="0"/>
          </a:p>
          <a:p>
            <a:pPr marL="742950" lvl="1" indent="-285750">
              <a:buClr>
                <a:srgbClr val="7A7A7A"/>
              </a:buClr>
            </a:pPr>
            <a:r>
              <a:rPr lang="en-US" dirty="0"/>
              <a:t>Orifice Line</a:t>
            </a:r>
          </a:p>
          <a:p>
            <a:pPr marL="742950" lvl="1" indent="-285750">
              <a:buClr>
                <a:srgbClr val="7A7A7A"/>
              </a:buClr>
            </a:pPr>
            <a:r>
              <a:rPr lang="en-US" dirty="0"/>
              <a:t>Pressure </a:t>
            </a:r>
            <a:r>
              <a:rPr lang="en-US" dirty="0" smtClean="0"/>
              <a:t>Transducer</a:t>
            </a:r>
          </a:p>
          <a:p>
            <a:pPr marL="742950" lvl="1" indent="-285750">
              <a:buClr>
                <a:srgbClr val="7A7A7A"/>
              </a:buClr>
            </a:pPr>
            <a:r>
              <a:rPr lang="en-US" dirty="0" smtClean="0"/>
              <a:t>Tank</a:t>
            </a:r>
            <a:endParaRPr lang="en-US" dirty="0"/>
          </a:p>
          <a:p>
            <a:pPr marL="742950" lvl="1" indent="-285750">
              <a:buClr>
                <a:srgbClr val="7A7A7A"/>
              </a:buClr>
            </a:pPr>
            <a:r>
              <a:rPr lang="en-US" dirty="0" smtClean="0"/>
              <a:t>Desiccant</a:t>
            </a:r>
          </a:p>
          <a:p>
            <a:pPr marL="742950" lvl="1" indent="-285750">
              <a:buClr>
                <a:srgbClr val="7A7A7A"/>
              </a:buClr>
            </a:pPr>
            <a:endParaRPr lang="en-US" dirty="0">
              <a:solidFill>
                <a:srgbClr val="000000"/>
              </a:solidFill>
            </a:endParaRPr>
          </a:p>
          <a:p>
            <a:pPr>
              <a:buClr>
                <a:srgbClr val="7A7A7A"/>
              </a:buClr>
            </a:pPr>
            <a:endParaRPr lang="en-US" dirty="0">
              <a:solidFill>
                <a:srgbClr val="000000"/>
              </a:solidFill>
            </a:endParaRPr>
          </a:p>
        </p:txBody>
      </p:sp>
      <p:pic>
        <p:nvPicPr>
          <p:cNvPr id="8" name="Picture 7"/>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5331084" y="3657600"/>
            <a:ext cx="3570605" cy="30480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97087" y="381000"/>
            <a:ext cx="4038600" cy="3016486"/>
          </a:xfrm>
          <a:prstGeom prst="rect">
            <a:avLst/>
          </a:prstGeom>
        </p:spPr>
      </p:pic>
      <p:sp>
        <p:nvSpPr>
          <p:cNvPr id="12" name="Oval 11"/>
          <p:cNvSpPr/>
          <p:nvPr>
            <p:custDataLst>
              <p:tags r:id="rId6"/>
            </p:custDataLst>
          </p:nvPr>
        </p:nvSpPr>
        <p:spPr>
          <a:xfrm>
            <a:off x="6942362" y="2362200"/>
            <a:ext cx="68038" cy="67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05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7917" y="3657600"/>
            <a:ext cx="2314056" cy="308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5097086" y="1117600"/>
            <a:ext cx="1379913" cy="482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Bubbler</a:t>
            </a:r>
            <a:endParaRPr lang="en-US" dirty="0"/>
          </a:p>
        </p:txBody>
      </p:sp>
      <p:sp>
        <p:nvSpPr>
          <p:cNvPr id="13" name="Right Arrow 12"/>
          <p:cNvSpPr/>
          <p:nvPr/>
        </p:nvSpPr>
        <p:spPr>
          <a:xfrm rot="19443251">
            <a:off x="6563462" y="2111669"/>
            <a:ext cx="1379913" cy="4826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Desiccant</a:t>
            </a:r>
            <a:endParaRPr lang="en-US" dirty="0"/>
          </a:p>
        </p:txBody>
      </p:sp>
      <p:sp>
        <p:nvSpPr>
          <p:cNvPr id="7" name="Left Arrow 6"/>
          <p:cNvSpPr/>
          <p:nvPr/>
        </p:nvSpPr>
        <p:spPr>
          <a:xfrm>
            <a:off x="2667000" y="6248400"/>
            <a:ext cx="2133600" cy="45720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Air Drying System</a:t>
            </a:r>
            <a:endParaRPr lang="en-US" dirty="0"/>
          </a:p>
        </p:txBody>
      </p:sp>
      <p:pic>
        <p:nvPicPr>
          <p:cNvPr id="6" name="Audio 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3845657"/>
      </p:ext>
    </p:extLst>
  </p:cSld>
  <p:clrMapOvr>
    <a:masterClrMapping/>
  </p:clrMapOvr>
  <mc:AlternateContent xmlns:mc="http://schemas.openxmlformats.org/markup-compatibility/2006" xmlns:p14="http://schemas.microsoft.com/office/powerpoint/2010/main">
    <mc:Choice Requires="p14">
      <p:transition spd="slow" p14:dur="2000" advTm="45073"/>
    </mc:Choice>
    <mc:Fallback xmlns="">
      <p:transition spd="slow" advTm="45073"/>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28600"/>
            <a:ext cx="8229600" cy="685800"/>
          </a:xfrm>
        </p:spPr>
        <p:txBody>
          <a:bodyPr>
            <a:normAutofit fontScale="90000"/>
          </a:bodyPr>
          <a:lstStyle/>
          <a:p>
            <a:r>
              <a:rPr lang="en-US" dirty="0" smtClean="0"/>
              <a:t>Bubbler Types and Location</a:t>
            </a:r>
            <a:endParaRPr lang="en-US" dirty="0"/>
          </a:p>
        </p:txBody>
      </p:sp>
      <p:sp>
        <p:nvSpPr>
          <p:cNvPr id="11" name="Oval 10"/>
          <p:cNvSpPr/>
          <p:nvPr>
            <p:custDataLst>
              <p:tags r:id="rId3"/>
            </p:custDataLst>
          </p:nvPr>
        </p:nvSpPr>
        <p:spPr>
          <a:xfrm>
            <a:off x="6172200" y="32766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Content Placeholder 2"/>
          <p:cNvSpPr txBox="1">
            <a:spLocks/>
          </p:cNvSpPr>
          <p:nvPr>
            <p:custDataLst>
              <p:tags r:id="rId4"/>
            </p:custDataLst>
          </p:nvPr>
        </p:nvSpPr>
        <p:spPr>
          <a:xfrm>
            <a:off x="457200" y="1600200"/>
            <a:ext cx="7467600" cy="2362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endParaRPr lang="en-US" dirty="0">
              <a:solidFill>
                <a:srgbClr val="000000"/>
              </a:solidFill>
            </a:endParaRPr>
          </a:p>
        </p:txBody>
      </p:sp>
      <p:sp>
        <p:nvSpPr>
          <p:cNvPr id="10" name="Content Placeholder 2"/>
          <p:cNvSpPr txBox="1">
            <a:spLocks/>
          </p:cNvSpPr>
          <p:nvPr>
            <p:custDataLst>
              <p:tags r:id="rId5"/>
            </p:custDataLst>
          </p:nvPr>
        </p:nvSpPr>
        <p:spPr>
          <a:xfrm>
            <a:off x="337457" y="1034534"/>
            <a:ext cx="4691743" cy="2394466"/>
          </a:xfrm>
          <a:prstGeom prst="rect">
            <a:avLst/>
          </a:prstGeom>
        </p:spPr>
        <p:txBody>
          <a:bodyPr vert="horz" lIns="91440" tIns="45720" rIns="91440" bIns="45720" rtlCol="0">
            <a:normAutofit fontScale="77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a:t>Two Types </a:t>
            </a:r>
          </a:p>
          <a:p>
            <a:pPr marL="742950" lvl="1" indent="-285750">
              <a:buClr>
                <a:srgbClr val="7A7A7A"/>
              </a:buClr>
            </a:pPr>
            <a:r>
              <a:rPr lang="en-US" dirty="0"/>
              <a:t>Non- continuous</a:t>
            </a:r>
          </a:p>
          <a:p>
            <a:pPr marL="1200150" lvl="2" indent="-285750">
              <a:buClr>
                <a:srgbClr val="7A7A7A"/>
              </a:buClr>
            </a:pPr>
            <a:r>
              <a:rPr lang="en-US" sz="2100" dirty="0" smtClean="0"/>
              <a:t>Only turns on at a set time</a:t>
            </a:r>
          </a:p>
          <a:p>
            <a:pPr marL="1474470" lvl="3" indent="-285750">
              <a:buClr>
                <a:srgbClr val="7A7A7A"/>
              </a:buClr>
            </a:pPr>
            <a:r>
              <a:rPr lang="en-US" sz="2100" dirty="0" smtClean="0"/>
              <a:t>This allows </a:t>
            </a:r>
            <a:r>
              <a:rPr lang="en-US" sz="2100" dirty="0"/>
              <a:t>water to feed back up </a:t>
            </a:r>
            <a:r>
              <a:rPr lang="en-US" sz="2100" dirty="0" smtClean="0"/>
              <a:t>the orifice line so the line needs to be purged and stabilized</a:t>
            </a:r>
            <a:endParaRPr lang="en-US" sz="2100" dirty="0"/>
          </a:p>
          <a:p>
            <a:pPr marL="742950" lvl="1" indent="-285750">
              <a:buClr>
                <a:srgbClr val="7A7A7A"/>
              </a:buClr>
            </a:pPr>
            <a:r>
              <a:rPr lang="en-US" dirty="0" smtClean="0"/>
              <a:t>Continuous</a:t>
            </a:r>
            <a:endParaRPr lang="en-US" dirty="0"/>
          </a:p>
          <a:p>
            <a:pPr marL="1200150" lvl="2" indent="-285750">
              <a:buClr>
                <a:srgbClr val="7A7A7A"/>
              </a:buClr>
            </a:pPr>
            <a:r>
              <a:rPr lang="en-US" dirty="0"/>
              <a:t>Keeps the orifice line under pressure by producing approximately 1 bubble per second</a:t>
            </a:r>
          </a:p>
        </p:txBody>
      </p:sp>
      <p:sp>
        <p:nvSpPr>
          <p:cNvPr id="12" name="Content Placeholder 2"/>
          <p:cNvSpPr txBox="1">
            <a:spLocks/>
          </p:cNvSpPr>
          <p:nvPr>
            <p:custDataLst>
              <p:tags r:id="rId6"/>
            </p:custDataLst>
          </p:nvPr>
        </p:nvSpPr>
        <p:spPr>
          <a:xfrm>
            <a:off x="337457" y="3565071"/>
            <a:ext cx="4143829" cy="2454729"/>
          </a:xfrm>
          <a:prstGeom prst="rect">
            <a:avLst/>
          </a:prstGeom>
        </p:spPr>
        <p:txBody>
          <a:bodyPr vert="horz" lIns="91440" tIns="45720" rIns="91440" bIns="45720" rtlCol="0">
            <a:normAutofit fontScale="850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Ideal Location</a:t>
            </a:r>
          </a:p>
          <a:p>
            <a:pPr marL="560070" lvl="1" indent="-285750">
              <a:buClr>
                <a:srgbClr val="7A7A7A"/>
              </a:buClr>
            </a:pPr>
            <a:r>
              <a:rPr lang="en-US" dirty="0" smtClean="0"/>
              <a:t>Open Channels and Reservoirs</a:t>
            </a:r>
          </a:p>
          <a:p>
            <a:pPr marL="560070" lvl="1" indent="-285750">
              <a:buClr>
                <a:srgbClr val="7A7A7A"/>
              </a:buClr>
            </a:pPr>
            <a:r>
              <a:rPr lang="en-US" dirty="0" smtClean="0"/>
              <a:t>Stable river bed where channel does not migrate away from orifice</a:t>
            </a:r>
          </a:p>
          <a:p>
            <a:pPr marL="560070" lvl="1" indent="-285750">
              <a:buClr>
                <a:srgbClr val="7A7A7A"/>
              </a:buClr>
            </a:pPr>
            <a:r>
              <a:rPr lang="en-US" dirty="0" smtClean="0"/>
              <a:t>Not a lot of debris  or sedimentation that can cover the orifice inlet</a:t>
            </a:r>
          </a:p>
          <a:p>
            <a:pPr marL="560070" lvl="1" indent="-285750">
              <a:buClr>
                <a:srgbClr val="7A7A7A"/>
              </a:buClr>
            </a:pPr>
            <a:r>
              <a:rPr lang="en-US" dirty="0" smtClean="0"/>
              <a:t>Great option if there is not a bridge or other structure with a direct vertical shot to the water surface.</a:t>
            </a:r>
          </a:p>
          <a:p>
            <a:pPr marL="560070" lvl="1" indent="-285750">
              <a:buClr>
                <a:srgbClr val="7A7A7A"/>
              </a:buClr>
            </a:pPr>
            <a:endParaRPr lang="en-US" dirty="0" smtClean="0">
              <a:solidFill>
                <a:srgbClr val="000000"/>
              </a:solidFill>
            </a:endParaRPr>
          </a:p>
          <a:p>
            <a:pPr marL="560070" lvl="1" indent="-285750">
              <a:buClr>
                <a:srgbClr val="7A7A7A"/>
              </a:buClr>
            </a:pPr>
            <a:endParaRPr lang="en-US" dirty="0" smtClean="0">
              <a:solidFill>
                <a:srgbClr val="000000"/>
              </a:solidFill>
            </a:endParaRPr>
          </a:p>
        </p:txBody>
      </p:sp>
      <p:pic>
        <p:nvPicPr>
          <p:cNvPr id="614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4495800" y="213360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03121" y="1034534"/>
            <a:ext cx="2262158" cy="369332"/>
          </a:xfrm>
          <a:prstGeom prst="rect">
            <a:avLst/>
          </a:prstGeom>
          <a:noFill/>
        </p:spPr>
        <p:txBody>
          <a:bodyPr wrap="none" rtlCol="0">
            <a:spAutoFit/>
          </a:bodyPr>
          <a:lstStyle/>
          <a:p>
            <a:r>
              <a:rPr lang="en-US" dirty="0" smtClean="0"/>
              <a:t>Maharashtra Station</a:t>
            </a:r>
            <a:endParaRPr lang="en-US" dirty="0"/>
          </a:p>
        </p:txBody>
      </p:sp>
    </p:spTree>
    <p:custDataLst>
      <p:tags r:id="rId1"/>
    </p:custDataLst>
    <p:extLst>
      <p:ext uri="{BB962C8B-B14F-4D97-AF65-F5344CB8AC3E}">
        <p14:creationId xmlns:p14="http://schemas.microsoft.com/office/powerpoint/2010/main" val="380666740"/>
      </p:ext>
    </p:extLst>
  </p:cSld>
  <p:clrMapOvr>
    <a:masterClrMapping/>
  </p:clrMapOvr>
  <mc:AlternateContent xmlns:mc="http://schemas.openxmlformats.org/markup-compatibility/2006" xmlns:p14="http://schemas.microsoft.com/office/powerpoint/2010/main">
    <mc:Choice Requires="p14">
      <p:transition spd="slow" p14:dur="2000" advTm="86732"/>
    </mc:Choice>
    <mc:Fallback xmlns="">
      <p:transition spd="slow" advTm="8673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304800"/>
            <a:ext cx="8229600" cy="838200"/>
          </a:xfrm>
        </p:spPr>
        <p:txBody>
          <a:bodyPr>
            <a:normAutofit fontScale="90000"/>
          </a:bodyPr>
          <a:lstStyle/>
          <a:p>
            <a:r>
              <a:rPr lang="en-US" dirty="0" smtClean="0"/>
              <a:t/>
            </a:r>
            <a:br>
              <a:rPr lang="en-US" dirty="0" smtClean="0"/>
            </a:br>
            <a:r>
              <a:rPr lang="en-US" dirty="0" smtClean="0"/>
              <a:t>Bubbler Advantages/Disadvantages</a:t>
            </a:r>
            <a:endParaRPr lang="en-US" dirty="0"/>
          </a:p>
        </p:txBody>
      </p:sp>
      <p:sp>
        <p:nvSpPr>
          <p:cNvPr id="11" name="Oval 10"/>
          <p:cNvSpPr/>
          <p:nvPr>
            <p:custDataLst>
              <p:tags r:id="rId3"/>
            </p:custDataLst>
          </p:nvPr>
        </p:nvSpPr>
        <p:spPr>
          <a:xfrm>
            <a:off x="6172200" y="32766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Content Placeholder 2"/>
          <p:cNvSpPr txBox="1">
            <a:spLocks/>
          </p:cNvSpPr>
          <p:nvPr>
            <p:custDataLst>
              <p:tags r:id="rId4"/>
            </p:custDataLst>
          </p:nvPr>
        </p:nvSpPr>
        <p:spPr>
          <a:xfrm>
            <a:off x="457200" y="1524000"/>
            <a:ext cx="7924800" cy="4648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a:t>Advantages</a:t>
            </a:r>
          </a:p>
          <a:p>
            <a:pPr marL="560070" lvl="1" indent="-285750">
              <a:buClr>
                <a:srgbClr val="7A7A7A"/>
              </a:buClr>
            </a:pPr>
            <a:r>
              <a:rPr lang="en-US" dirty="0" smtClean="0"/>
              <a:t>It’s a Non-Submersible </a:t>
            </a:r>
            <a:r>
              <a:rPr lang="en-US" dirty="0"/>
              <a:t>Pressure Transducer</a:t>
            </a:r>
          </a:p>
          <a:p>
            <a:pPr marL="834390" lvl="2" indent="-285750">
              <a:buClr>
                <a:srgbClr val="7A7A7A"/>
              </a:buClr>
            </a:pPr>
            <a:r>
              <a:rPr lang="en-US" dirty="0"/>
              <a:t>Elimination of risk or damage of the most expensive part (pressure transducer and compressor)</a:t>
            </a:r>
          </a:p>
          <a:p>
            <a:pPr marL="834390" lvl="2" indent="-285750">
              <a:buClr>
                <a:srgbClr val="7A7A7A"/>
              </a:buClr>
            </a:pPr>
            <a:r>
              <a:rPr lang="en-US" dirty="0"/>
              <a:t>Orifice line (least expensive component) only part in the water</a:t>
            </a:r>
          </a:p>
          <a:p>
            <a:pPr marL="560070" lvl="1" indent="-285750">
              <a:buClr>
                <a:srgbClr val="7A7A7A"/>
              </a:buClr>
            </a:pPr>
            <a:r>
              <a:rPr lang="en-US" dirty="0" smtClean="0"/>
              <a:t>Install </a:t>
            </a:r>
            <a:r>
              <a:rPr lang="en-US" dirty="0"/>
              <a:t>is relatively inexpensive compared to the stilling well for the shaft </a:t>
            </a:r>
            <a:r>
              <a:rPr lang="en-US" dirty="0" smtClean="0"/>
              <a:t>encoder</a:t>
            </a:r>
            <a:br>
              <a:rPr lang="en-US" dirty="0" smtClean="0"/>
            </a:br>
            <a:endParaRPr lang="en-US" dirty="0" smtClean="0"/>
          </a:p>
          <a:p>
            <a:pPr marL="285750" indent="-285750">
              <a:buClr>
                <a:srgbClr val="7A7A7A"/>
              </a:buClr>
            </a:pPr>
            <a:r>
              <a:rPr lang="en-US" dirty="0" smtClean="0"/>
              <a:t>Disadvantages</a:t>
            </a:r>
          </a:p>
          <a:p>
            <a:pPr marL="560070" lvl="1" indent="-285750">
              <a:buClr>
                <a:srgbClr val="7A7A7A"/>
              </a:buClr>
            </a:pPr>
            <a:r>
              <a:rPr lang="en-US" dirty="0" smtClean="0"/>
              <a:t>Expensive compared to shaft encoder, ultrasonic sensor and submersible pressure transducer</a:t>
            </a:r>
          </a:p>
          <a:p>
            <a:pPr marL="560070" lvl="1" indent="-285750">
              <a:buClr>
                <a:srgbClr val="7A7A7A"/>
              </a:buClr>
            </a:pPr>
            <a:r>
              <a:rPr lang="en-US" dirty="0" smtClean="0"/>
              <a:t>Not ideal for sites with migrating or shallow channel</a:t>
            </a:r>
          </a:p>
          <a:p>
            <a:pPr>
              <a:buClr>
                <a:srgbClr val="7A7A7A"/>
              </a:buClr>
            </a:pPr>
            <a:endParaRPr lang="en-US" dirty="0">
              <a:solidFill>
                <a:srgbClr val="000000"/>
              </a:solidFill>
            </a:endParaRPr>
          </a:p>
        </p:txBody>
      </p:sp>
    </p:spTree>
    <p:custDataLst>
      <p:tags r:id="rId1"/>
    </p:custDataLst>
    <p:extLst>
      <p:ext uri="{BB962C8B-B14F-4D97-AF65-F5344CB8AC3E}">
        <p14:creationId xmlns:p14="http://schemas.microsoft.com/office/powerpoint/2010/main" val="1828463682"/>
      </p:ext>
    </p:extLst>
  </p:cSld>
  <p:clrMapOvr>
    <a:masterClrMapping/>
  </p:clrMapOvr>
  <mc:AlternateContent xmlns:mc="http://schemas.openxmlformats.org/markup-compatibility/2006" xmlns:p14="http://schemas.microsoft.com/office/powerpoint/2010/main">
    <mc:Choice Requires="p14">
      <p:transition spd="slow" p14:dur="2000" advTm="53672"/>
    </mc:Choice>
    <mc:Fallback xmlns="">
      <p:transition spd="slow" advTm="5367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304800"/>
            <a:ext cx="8229600" cy="838200"/>
          </a:xfrm>
        </p:spPr>
        <p:txBody>
          <a:bodyPr>
            <a:normAutofit fontScale="90000"/>
          </a:bodyPr>
          <a:lstStyle/>
          <a:p>
            <a:r>
              <a:rPr lang="en-US" dirty="0" smtClean="0"/>
              <a:t/>
            </a:r>
            <a:br>
              <a:rPr lang="en-US" dirty="0" smtClean="0"/>
            </a:br>
            <a:r>
              <a:rPr lang="en-US" dirty="0" smtClean="0"/>
              <a:t>Bubbler Advantages/Disadvantages</a:t>
            </a:r>
            <a:endParaRPr lang="en-US" dirty="0"/>
          </a:p>
        </p:txBody>
      </p:sp>
      <p:sp>
        <p:nvSpPr>
          <p:cNvPr id="11" name="Oval 10"/>
          <p:cNvSpPr/>
          <p:nvPr>
            <p:custDataLst>
              <p:tags r:id="rId3"/>
            </p:custDataLst>
          </p:nvPr>
        </p:nvSpPr>
        <p:spPr>
          <a:xfrm>
            <a:off x="6172200" y="32766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Content Placeholder 2"/>
          <p:cNvSpPr txBox="1">
            <a:spLocks/>
          </p:cNvSpPr>
          <p:nvPr>
            <p:custDataLst>
              <p:tags r:id="rId4"/>
            </p:custDataLst>
          </p:nvPr>
        </p:nvSpPr>
        <p:spPr>
          <a:xfrm>
            <a:off x="457200" y="1524000"/>
            <a:ext cx="7924800" cy="4648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a:t>Advantages</a:t>
            </a:r>
          </a:p>
          <a:p>
            <a:pPr marL="560070" lvl="1" indent="-285750">
              <a:buClr>
                <a:srgbClr val="7A7A7A"/>
              </a:buClr>
            </a:pPr>
            <a:r>
              <a:rPr lang="en-US" dirty="0" smtClean="0"/>
              <a:t>Orifice tubing is inexpensive compared with data cables</a:t>
            </a:r>
          </a:p>
          <a:p>
            <a:pPr marL="560070" lvl="1" indent="-285750">
              <a:buClr>
                <a:srgbClr val="7A7A7A"/>
              </a:buClr>
            </a:pPr>
            <a:r>
              <a:rPr lang="en-US" dirty="0" smtClean="0"/>
              <a:t>Tubing can be run hundreds of feet if necessary, from instrument shelter to the river or stream. This is useful for rivers with widths that vary greatly from the dry to wet seasons.</a:t>
            </a:r>
            <a:br>
              <a:rPr lang="en-US" dirty="0" smtClean="0"/>
            </a:br>
            <a:endParaRPr lang="en-US" dirty="0" smtClean="0"/>
          </a:p>
          <a:p>
            <a:pPr marL="285750" indent="-285750">
              <a:buClr>
                <a:srgbClr val="7A7A7A"/>
              </a:buClr>
            </a:pPr>
            <a:r>
              <a:rPr lang="en-US" dirty="0" smtClean="0"/>
              <a:t>Disadvantages</a:t>
            </a:r>
          </a:p>
          <a:p>
            <a:pPr lvl="1">
              <a:buClr>
                <a:srgbClr val="7A7A7A"/>
              </a:buClr>
            </a:pPr>
            <a:r>
              <a:rPr lang="en-US" dirty="0" smtClean="0"/>
              <a:t>More mechanical parts to wear out or malfunction making maintenance more expensive and time consuming than other solutions.</a:t>
            </a:r>
          </a:p>
          <a:p>
            <a:pPr lvl="1">
              <a:buClr>
                <a:srgbClr val="7A7A7A"/>
              </a:buClr>
            </a:pPr>
            <a:r>
              <a:rPr lang="en-US" dirty="0" smtClean="0"/>
              <a:t>System requires more power to operate compressor. (larger solar panels, batteries, etc.)</a:t>
            </a:r>
          </a:p>
        </p:txBody>
      </p:sp>
    </p:spTree>
    <p:custDataLst>
      <p:tags r:id="rId1"/>
    </p:custDataLst>
    <p:extLst>
      <p:ext uri="{BB962C8B-B14F-4D97-AF65-F5344CB8AC3E}">
        <p14:creationId xmlns:p14="http://schemas.microsoft.com/office/powerpoint/2010/main" val="1726174001"/>
      </p:ext>
    </p:extLst>
  </p:cSld>
  <p:clrMapOvr>
    <a:masterClrMapping/>
  </p:clrMapOvr>
  <mc:AlternateContent xmlns:mc="http://schemas.openxmlformats.org/markup-compatibility/2006" xmlns:p14="http://schemas.microsoft.com/office/powerpoint/2010/main">
    <mc:Choice Requires="p14">
      <p:transition spd="slow" p14:dur="2000" advTm="53672"/>
    </mc:Choice>
    <mc:Fallback xmlns="">
      <p:transition spd="slow" advTm="5367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381000"/>
            <a:ext cx="8229600" cy="762000"/>
          </a:xfrm>
        </p:spPr>
        <p:txBody>
          <a:bodyPr>
            <a:normAutofit fontScale="90000"/>
          </a:bodyPr>
          <a:lstStyle/>
          <a:p>
            <a:r>
              <a:rPr lang="en-US" dirty="0" smtClean="0"/>
              <a:t/>
            </a:r>
            <a:br>
              <a:rPr lang="en-US" dirty="0" smtClean="0"/>
            </a:br>
            <a:r>
              <a:rPr lang="en-US" dirty="0" smtClean="0"/>
              <a:t>Submersible Pressure Transducer</a:t>
            </a:r>
            <a:endParaRPr lang="en-US"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038600" y="2286000"/>
            <a:ext cx="4617943" cy="3582958"/>
          </a:xfrm>
        </p:spPr>
      </p:pic>
      <p:sp>
        <p:nvSpPr>
          <p:cNvPr id="5" name="Content Placeholder 2"/>
          <p:cNvSpPr txBox="1">
            <a:spLocks/>
          </p:cNvSpPr>
          <p:nvPr>
            <p:custDataLst>
              <p:tags r:id="rId3"/>
            </p:custDataLst>
          </p:nvPr>
        </p:nvSpPr>
        <p:spPr>
          <a:xfrm>
            <a:off x="177800" y="1981200"/>
            <a:ext cx="3733800" cy="4724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Concept</a:t>
            </a:r>
          </a:p>
          <a:p>
            <a:pPr marL="560070" lvl="1" indent="-285750">
              <a:buClr>
                <a:srgbClr val="7A7A7A"/>
              </a:buClr>
            </a:pPr>
            <a:r>
              <a:rPr lang="en-GB" dirty="0" smtClean="0"/>
              <a:t>The </a:t>
            </a:r>
            <a:r>
              <a:rPr lang="en-GB" dirty="0"/>
              <a:t>pressure exerted on the sensor by the head of water above the sensor is converted to depth.</a:t>
            </a:r>
            <a:endParaRPr lang="en-US" dirty="0" smtClean="0"/>
          </a:p>
          <a:p>
            <a:pPr marL="285750" indent="-285750">
              <a:buClr>
                <a:srgbClr val="7A7A7A"/>
              </a:buClr>
            </a:pPr>
            <a:endParaRPr lang="en-US" dirty="0" smtClean="0"/>
          </a:p>
          <a:p>
            <a:pPr marL="285750" indent="-285750">
              <a:buClr>
                <a:srgbClr val="7A7A7A"/>
              </a:buClr>
            </a:pPr>
            <a:r>
              <a:rPr lang="en-US" dirty="0" smtClean="0"/>
              <a:t>Components</a:t>
            </a:r>
          </a:p>
          <a:p>
            <a:pPr marL="560070" lvl="1" indent="-285750">
              <a:buClr>
                <a:srgbClr val="7A7A7A"/>
              </a:buClr>
            </a:pPr>
            <a:r>
              <a:rPr lang="en-US" dirty="0" smtClean="0"/>
              <a:t>Submersible pressure transducer</a:t>
            </a:r>
          </a:p>
          <a:p>
            <a:pPr marL="560070" lvl="1" indent="-285750">
              <a:buClr>
                <a:srgbClr val="7A7A7A"/>
              </a:buClr>
            </a:pPr>
            <a:r>
              <a:rPr lang="en-US" dirty="0" smtClean="0"/>
              <a:t>Pipe or plastic conduit</a:t>
            </a:r>
          </a:p>
          <a:p>
            <a:pPr lvl="1">
              <a:buClr>
                <a:srgbClr val="7A7A7A"/>
              </a:buClr>
            </a:pPr>
            <a:endParaRPr lang="en-US" sz="1700" dirty="0" smtClean="0">
              <a:solidFill>
                <a:srgbClr val="000000"/>
              </a:solidFill>
            </a:endParaRP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spTree>
    <p:custDataLst>
      <p:tags r:id="rId1"/>
    </p:custDataLst>
    <p:extLst>
      <p:ext uri="{BB962C8B-B14F-4D97-AF65-F5344CB8AC3E}">
        <p14:creationId xmlns:p14="http://schemas.microsoft.com/office/powerpoint/2010/main" val="3781889473"/>
      </p:ext>
    </p:extLst>
  </p:cSld>
  <p:clrMapOvr>
    <a:masterClrMapping/>
  </p:clrMapOvr>
  <mc:AlternateContent xmlns:mc="http://schemas.openxmlformats.org/markup-compatibility/2006" xmlns:p14="http://schemas.microsoft.com/office/powerpoint/2010/main">
    <mc:Choice Requires="p14">
      <p:transition spd="slow" p14:dur="2000" advTm="31414"/>
    </mc:Choice>
    <mc:Fallback xmlns="">
      <p:transition spd="slow" advTm="3141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457200"/>
            <a:ext cx="8991600" cy="990600"/>
          </a:xfrm>
        </p:spPr>
        <p:txBody>
          <a:bodyPr>
            <a:normAutofit fontScale="90000"/>
          </a:bodyPr>
          <a:lstStyle/>
          <a:p>
            <a:r>
              <a:rPr lang="en-US" dirty="0" smtClean="0"/>
              <a:t/>
            </a:r>
            <a:br>
              <a:rPr lang="en-US" dirty="0" smtClean="0"/>
            </a:br>
            <a:r>
              <a:rPr lang="en-US" dirty="0" smtClean="0"/>
              <a:t>Submersible Pressure Transducer Installation and Setup</a:t>
            </a:r>
            <a:endParaRPr lang="en-US" dirty="0"/>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3406280"/>
            <a:ext cx="4450005" cy="3453106"/>
          </a:xfrm>
        </p:spPr>
      </p:pic>
      <p:sp>
        <p:nvSpPr>
          <p:cNvPr id="5" name="Content Placeholder 2"/>
          <p:cNvSpPr txBox="1">
            <a:spLocks/>
          </p:cNvSpPr>
          <p:nvPr>
            <p:custDataLst>
              <p:tags r:id="rId3"/>
            </p:custDataLst>
          </p:nvPr>
        </p:nvSpPr>
        <p:spPr>
          <a:xfrm>
            <a:off x="304800" y="1828800"/>
            <a:ext cx="8458200" cy="1600200"/>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Installation</a:t>
            </a:r>
          </a:p>
          <a:p>
            <a:pPr marL="560070" lvl="1" indent="-285750">
              <a:buClr>
                <a:srgbClr val="7A7A7A"/>
              </a:buClr>
            </a:pPr>
            <a:r>
              <a:rPr lang="en-GB" dirty="0" smtClean="0"/>
              <a:t>The </a:t>
            </a:r>
            <a:r>
              <a:rPr lang="en-GB" dirty="0"/>
              <a:t>transducer is installed in a pipe below the minimum water </a:t>
            </a:r>
            <a:r>
              <a:rPr lang="en-GB" dirty="0" smtClean="0"/>
              <a:t>line</a:t>
            </a:r>
            <a:endParaRPr lang="en-US" dirty="0" smtClean="0"/>
          </a:p>
          <a:p>
            <a:pPr marL="285750" indent="-285750">
              <a:buClr>
                <a:srgbClr val="7A7A7A"/>
              </a:buClr>
            </a:pPr>
            <a:r>
              <a:rPr lang="en-US" dirty="0" smtClean="0"/>
              <a:t>Ideal Setup</a:t>
            </a:r>
          </a:p>
          <a:p>
            <a:pPr marL="560070" lvl="1" indent="-285750">
              <a:buClr>
                <a:srgbClr val="7A7A7A"/>
              </a:buClr>
            </a:pPr>
            <a:r>
              <a:rPr lang="en-GB" dirty="0" smtClean="0"/>
              <a:t>Protected area with little possibility of debris damage or theft</a:t>
            </a:r>
            <a:endParaRPr lang="en-GB" b="1" dirty="0" smtClean="0"/>
          </a:p>
          <a:p>
            <a:pPr marL="560070" lvl="1" indent="-285750">
              <a:buClr>
                <a:srgbClr val="7A7A7A"/>
              </a:buClr>
            </a:pPr>
            <a:r>
              <a:rPr lang="en-GB" dirty="0" smtClean="0"/>
              <a:t>It is often used to measure water level in wells</a:t>
            </a:r>
            <a:endParaRPr lang="en-US" sz="21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931" y="3429000"/>
            <a:ext cx="4559069" cy="3419302"/>
          </a:xfrm>
          <a:prstGeom prst="rect">
            <a:avLst/>
          </a:prstGeom>
        </p:spPr>
      </p:pic>
    </p:spTree>
    <p:custDataLst>
      <p:tags r:id="rId1"/>
    </p:custDataLst>
    <p:extLst>
      <p:ext uri="{BB962C8B-B14F-4D97-AF65-F5344CB8AC3E}">
        <p14:creationId xmlns:p14="http://schemas.microsoft.com/office/powerpoint/2010/main" val="3208733045"/>
      </p:ext>
    </p:extLst>
  </p:cSld>
  <p:clrMapOvr>
    <a:masterClrMapping/>
  </p:clrMapOvr>
  <mc:AlternateContent xmlns:mc="http://schemas.openxmlformats.org/markup-compatibility/2006" xmlns:p14="http://schemas.microsoft.com/office/powerpoint/2010/main">
    <mc:Choice Requires="p14">
      <p:transition spd="slow" p14:dur="2000" advTm="69729"/>
    </mc:Choice>
    <mc:Fallback xmlns="">
      <p:transition spd="slow" advTm="6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6200" y="533400"/>
            <a:ext cx="8991600" cy="990600"/>
          </a:xfrm>
        </p:spPr>
        <p:txBody>
          <a:bodyPr>
            <a:normAutofit fontScale="90000"/>
          </a:bodyPr>
          <a:lstStyle/>
          <a:p>
            <a:r>
              <a:rPr lang="en-US" dirty="0" smtClean="0"/>
              <a:t/>
            </a:r>
            <a:br>
              <a:rPr lang="en-US" dirty="0" smtClean="0"/>
            </a:br>
            <a:r>
              <a:rPr lang="en-US" dirty="0" smtClean="0"/>
              <a:t>Submersible Pressure Transducer Advantages/Disadvantages</a:t>
            </a:r>
            <a:endParaRPr lang="en-US" dirty="0"/>
          </a:p>
        </p:txBody>
      </p:sp>
      <p:sp>
        <p:nvSpPr>
          <p:cNvPr id="5" name="Content Placeholder 2"/>
          <p:cNvSpPr txBox="1">
            <a:spLocks/>
          </p:cNvSpPr>
          <p:nvPr>
            <p:custDataLst>
              <p:tags r:id="rId3"/>
            </p:custDataLst>
          </p:nvPr>
        </p:nvSpPr>
        <p:spPr>
          <a:xfrm>
            <a:off x="304800" y="1981200"/>
            <a:ext cx="8458200" cy="4267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Advantages</a:t>
            </a:r>
          </a:p>
          <a:p>
            <a:pPr marL="560070" lvl="1" indent="-285750">
              <a:buClr>
                <a:srgbClr val="7A7A7A"/>
              </a:buClr>
            </a:pPr>
            <a:r>
              <a:rPr lang="en-GB" dirty="0" smtClean="0"/>
              <a:t>Relatively easy to install </a:t>
            </a:r>
          </a:p>
          <a:p>
            <a:pPr marL="834390" lvl="2" indent="-285750">
              <a:buClr>
                <a:srgbClr val="7A7A7A"/>
              </a:buClr>
            </a:pPr>
            <a:r>
              <a:rPr lang="en-GB" dirty="0" smtClean="0"/>
              <a:t>Sensor </a:t>
            </a:r>
            <a:r>
              <a:rPr lang="en-GB" dirty="0"/>
              <a:t>only needs to be run down a pipe to some level that is lower than the expected minimum water </a:t>
            </a:r>
            <a:r>
              <a:rPr lang="en-GB" dirty="0" smtClean="0"/>
              <a:t>level</a:t>
            </a:r>
          </a:p>
          <a:p>
            <a:pPr marL="560070" lvl="1" indent="-285750">
              <a:buClr>
                <a:srgbClr val="7A7A7A"/>
              </a:buClr>
            </a:pPr>
            <a:r>
              <a:rPr lang="en-GB" dirty="0"/>
              <a:t>O</a:t>
            </a:r>
            <a:r>
              <a:rPr lang="en-GB" dirty="0" smtClean="0"/>
              <a:t>ne </a:t>
            </a:r>
            <a:r>
              <a:rPr lang="en-GB" dirty="0"/>
              <a:t>of the lowest cost sensors (ranging </a:t>
            </a:r>
            <a:r>
              <a:rPr lang="en-GB" dirty="0" smtClean="0"/>
              <a:t>50,000-80,000 INR)</a:t>
            </a:r>
          </a:p>
          <a:p>
            <a:pPr marL="285750" indent="-285750">
              <a:buClr>
                <a:srgbClr val="7A7A7A"/>
              </a:buClr>
            </a:pPr>
            <a:r>
              <a:rPr lang="en-US" dirty="0" smtClean="0"/>
              <a:t>Disadvantages</a:t>
            </a:r>
          </a:p>
          <a:p>
            <a:pPr marL="560070" lvl="1" indent="-285750">
              <a:buClr>
                <a:srgbClr val="7A7A7A"/>
              </a:buClr>
            </a:pPr>
            <a:r>
              <a:rPr lang="en-GB" dirty="0" smtClean="0"/>
              <a:t>Contact solution is in </a:t>
            </a:r>
            <a:r>
              <a:rPr lang="en-GB" dirty="0"/>
              <a:t>contact with the water </a:t>
            </a:r>
            <a:r>
              <a:rPr lang="en-GB" dirty="0" smtClean="0"/>
              <a:t>where it is vulnerable to debris during high water flows and water pollution</a:t>
            </a:r>
          </a:p>
          <a:p>
            <a:pPr marL="560070" lvl="1" indent="-285750">
              <a:buClr>
                <a:srgbClr val="7A7A7A"/>
              </a:buClr>
            </a:pPr>
            <a:r>
              <a:rPr lang="en-GB" dirty="0" smtClean="0"/>
              <a:t>More </a:t>
            </a:r>
            <a:r>
              <a:rPr lang="en-GB" dirty="0"/>
              <a:t>susceptible to damage caused </a:t>
            </a:r>
            <a:r>
              <a:rPr lang="en-GB" dirty="0" smtClean="0"/>
              <a:t>by vandalism or unintentional damage by animals or people.</a:t>
            </a:r>
          </a:p>
          <a:p>
            <a:pPr marL="560070" lvl="1" indent="-285750">
              <a:buClr>
                <a:srgbClr val="7A7A7A"/>
              </a:buClr>
            </a:pPr>
            <a:r>
              <a:rPr lang="en-GB" dirty="0" smtClean="0"/>
              <a:t>Any required calibration must be performed at </a:t>
            </a:r>
            <a:r>
              <a:rPr lang="en-GB" dirty="0"/>
              <a:t>the </a:t>
            </a:r>
            <a:r>
              <a:rPr lang="en-GB" dirty="0" smtClean="0"/>
              <a:t>factory</a:t>
            </a:r>
            <a:endParaRPr lang="en-US" dirty="0"/>
          </a:p>
          <a:p>
            <a:pPr marL="560070" lvl="1" indent="-285750">
              <a:buClr>
                <a:srgbClr val="7A7A7A"/>
              </a:buClr>
            </a:pPr>
            <a:endParaRPr lang="en-US" dirty="0" smtClean="0">
              <a:solidFill>
                <a:srgbClr val="000000"/>
              </a:solidFill>
            </a:endParaRPr>
          </a:p>
          <a:p>
            <a:pPr lvl="1">
              <a:buClr>
                <a:srgbClr val="7A7A7A"/>
              </a:buClr>
            </a:pPr>
            <a:endParaRPr lang="en-US" sz="1700" dirty="0" smtClean="0">
              <a:solidFill>
                <a:srgbClr val="000000"/>
              </a:solidFill>
            </a:endParaRP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spTree>
    <p:custDataLst>
      <p:tags r:id="rId1"/>
    </p:custDataLst>
    <p:extLst>
      <p:ext uri="{BB962C8B-B14F-4D97-AF65-F5344CB8AC3E}">
        <p14:creationId xmlns:p14="http://schemas.microsoft.com/office/powerpoint/2010/main" val="2891161725"/>
      </p:ext>
    </p:extLst>
  </p:cSld>
  <p:clrMapOvr>
    <a:masterClrMapping/>
  </p:clrMapOvr>
  <mc:AlternateContent xmlns:mc="http://schemas.openxmlformats.org/markup-compatibility/2006" xmlns:p14="http://schemas.microsoft.com/office/powerpoint/2010/main">
    <mc:Choice Requires="p14">
      <p:transition spd="slow" p14:dur="2000" advTm="75553"/>
    </mc:Choice>
    <mc:Fallback xmlns="">
      <p:transition spd="slow" advTm="7555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Submersible Pressure Transducer Advantages/Disadvantages</a:t>
            </a:r>
            <a:endParaRPr lang="en-US" dirty="0"/>
          </a:p>
        </p:txBody>
      </p:sp>
      <p:sp>
        <p:nvSpPr>
          <p:cNvPr id="4" name="Content Placeholder 3"/>
          <p:cNvSpPr>
            <a:spLocks noGrp="1"/>
          </p:cNvSpPr>
          <p:nvPr>
            <p:ph sz="half" idx="1"/>
          </p:nvPr>
        </p:nvSpPr>
        <p:spPr>
          <a:xfrm>
            <a:off x="666750" y="4114800"/>
            <a:ext cx="4038600" cy="1984248"/>
          </a:xfrm>
        </p:spPr>
        <p:txBody>
          <a:bodyPr>
            <a:normAutofit fontScale="92500" lnSpcReduction="10000"/>
          </a:bodyPr>
          <a:lstStyle/>
          <a:p>
            <a:pPr marL="342900" lvl="1" indent="-342900">
              <a:buFont typeface="Arial" pitchFamily="34" charset="0"/>
              <a:buChar char="•"/>
            </a:pPr>
            <a:r>
              <a:rPr lang="en-US" sz="2000" dirty="0"/>
              <a:t>If they prove to be reliable even after freezing they would be a good all-round choice for a water-level </a:t>
            </a:r>
            <a:r>
              <a:rPr lang="en-US" sz="2000" dirty="0" smtClean="0"/>
              <a:t>sensor in most applications (SW and GW)</a:t>
            </a:r>
            <a:br>
              <a:rPr lang="en-US" sz="2000" dirty="0" smtClean="0"/>
            </a:br>
            <a:endParaRPr lang="en-US" sz="2000" dirty="0" smtClean="0"/>
          </a:p>
          <a:p>
            <a:pPr marL="240030" lvl="1" indent="-342900">
              <a:buFont typeface="Arial" pitchFamily="34" charset="0"/>
              <a:buChar char="•"/>
            </a:pPr>
            <a:r>
              <a:rPr lang="en-US" sz="2000" dirty="0" smtClean="0"/>
              <a:t>Cost of cable is a consideration</a:t>
            </a:r>
            <a:endParaRPr lang="en-US" sz="2000" dirty="0"/>
          </a:p>
          <a:p>
            <a:endParaRPr lang="en-US" dirty="0"/>
          </a:p>
        </p:txBody>
      </p:sp>
      <p:sp>
        <p:nvSpPr>
          <p:cNvPr id="5" name="Content Placeholder 2"/>
          <p:cNvSpPr txBox="1">
            <a:spLocks/>
          </p:cNvSpPr>
          <p:nvPr>
            <p:custDataLst>
              <p:tags r:id="rId3"/>
            </p:custDataLst>
          </p:nvPr>
        </p:nvSpPr>
        <p:spPr>
          <a:xfrm>
            <a:off x="304800" y="1981200"/>
            <a:ext cx="8458200" cy="2133600"/>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560070" lvl="1" indent="-285750">
              <a:buClr>
                <a:srgbClr val="7A7A7A"/>
              </a:buClr>
            </a:pPr>
            <a:r>
              <a:rPr lang="en-US" dirty="0" smtClean="0"/>
              <a:t>A common disadvantage of pressure transducers was their vulnerability to damage if frozen. Thus they weren’t a good option for high elevation streams that are subject to ice in the winter.</a:t>
            </a:r>
            <a:br>
              <a:rPr lang="en-US" dirty="0" smtClean="0"/>
            </a:br>
            <a:endParaRPr lang="en-US" dirty="0" smtClean="0"/>
          </a:p>
          <a:p>
            <a:pPr marL="560070" lvl="1" indent="-285750">
              <a:buClr>
                <a:srgbClr val="7A7A7A"/>
              </a:buClr>
            </a:pPr>
            <a:r>
              <a:rPr lang="en-US" dirty="0" smtClean="0"/>
              <a:t>Some new products have now been developed with ceramic sensors that claim to overcome this problem.</a:t>
            </a:r>
            <a:r>
              <a:rPr lang="en-US" dirty="0" smtClean="0">
                <a:solidFill>
                  <a:srgbClr val="000000"/>
                </a:solidFill>
              </a:rPr>
              <a:t/>
            </a:r>
            <a:br>
              <a:rPr lang="en-US" dirty="0" smtClean="0">
                <a:solidFill>
                  <a:srgbClr val="000000"/>
                </a:solidFill>
              </a:rPr>
            </a:br>
            <a:endParaRPr lang="en-US" sz="1700" dirty="0" smtClean="0">
              <a:solidFill>
                <a:srgbClr val="000000"/>
              </a:solidFill>
            </a:endParaRP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5300" y="381000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23922838"/>
      </p:ext>
    </p:extLst>
  </p:cSld>
  <p:clrMapOvr>
    <a:masterClrMapping/>
  </p:clrMapOvr>
  <mc:AlternateContent xmlns:mc="http://schemas.openxmlformats.org/markup-compatibility/2006" xmlns:p14="http://schemas.microsoft.com/office/powerpoint/2010/main">
    <mc:Choice Requires="p14">
      <p:transition spd="slow" p14:dur="2000" advTm="75553"/>
    </mc:Choice>
    <mc:Fallback xmlns="">
      <p:transition spd="slow" advTm="7555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04800" y="838200"/>
            <a:ext cx="8839200" cy="1219200"/>
          </a:xfrm>
        </p:spPr>
        <p:txBody>
          <a:bodyPr>
            <a:normAutofit fontScale="90000"/>
          </a:bodyPr>
          <a:lstStyle/>
          <a:p>
            <a:r>
              <a:rPr lang="en-US" dirty="0" smtClean="0"/>
              <a:t/>
            </a:r>
            <a:br>
              <a:rPr lang="en-US" dirty="0" smtClean="0"/>
            </a:br>
            <a:r>
              <a:rPr lang="en-US" dirty="0" smtClean="0"/>
              <a:t>Non-Contact Solutions:</a:t>
            </a:r>
            <a:br>
              <a:rPr lang="en-US" dirty="0" smtClean="0"/>
            </a:br>
            <a:endParaRPr lang="en-US" dirty="0"/>
          </a:p>
        </p:txBody>
      </p:sp>
      <p:sp>
        <p:nvSpPr>
          <p:cNvPr id="5" name="Content Placeholder 2"/>
          <p:cNvSpPr txBox="1">
            <a:spLocks/>
          </p:cNvSpPr>
          <p:nvPr>
            <p:custDataLst>
              <p:tags r:id="rId3"/>
            </p:custDataLst>
          </p:nvPr>
        </p:nvSpPr>
        <p:spPr>
          <a:xfrm>
            <a:off x="304800" y="2057400"/>
            <a:ext cx="8458200" cy="1600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sz="3200" dirty="0" smtClean="0"/>
              <a:t>Ultrasonic Sensor</a:t>
            </a:r>
          </a:p>
          <a:p>
            <a:pPr marL="285750" indent="-285750">
              <a:buClr>
                <a:srgbClr val="7A7A7A"/>
              </a:buClr>
            </a:pPr>
            <a:r>
              <a:rPr lang="en-US" sz="3200" dirty="0" smtClean="0"/>
              <a:t>Radar</a:t>
            </a: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spTree>
    <p:custDataLst>
      <p:tags r:id="rId1"/>
    </p:custDataLst>
    <p:extLst>
      <p:ext uri="{BB962C8B-B14F-4D97-AF65-F5344CB8AC3E}">
        <p14:creationId xmlns:p14="http://schemas.microsoft.com/office/powerpoint/2010/main" val="2954516955"/>
      </p:ext>
    </p:extLst>
  </p:cSld>
  <p:clrMapOvr>
    <a:masterClrMapping/>
  </p:clrMapOvr>
  <mc:AlternateContent xmlns:mc="http://schemas.openxmlformats.org/markup-compatibility/2006" xmlns:p14="http://schemas.microsoft.com/office/powerpoint/2010/main">
    <mc:Choice Requires="p14">
      <p:transition spd="slow" p14:dur="2000" advTm="21417"/>
    </mc:Choice>
    <mc:Fallback xmlns="">
      <p:transition spd="slow" advTm="2141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Ultrasonic Sensor</a:t>
            </a:r>
            <a:endParaRPr lang="en-US" dirty="0"/>
          </a:p>
        </p:txBody>
      </p:sp>
      <p:pic>
        <p:nvPicPr>
          <p:cNvPr id="4" name="Content Placeholder 3"/>
          <p:cNvPicPr>
            <a:picLocks noGrp="1" noChangeAspect="1"/>
          </p:cNvPicPr>
          <p:nvPr>
            <p:ph idx="1"/>
          </p:nvPr>
        </p:nvPicPr>
        <p:blipFill>
          <a:blip r:embed="rId18" cstate="print">
            <a:extLst>
              <a:ext uri="{28A0092B-C50C-407E-A947-70E740481C1C}">
                <a14:useLocalDpi xmlns:a14="http://schemas.microsoft.com/office/drawing/2010/main" val="0"/>
              </a:ext>
            </a:extLst>
          </a:blip>
          <a:stretch>
            <a:fillRect/>
          </a:stretch>
        </p:blipFill>
        <p:spPr>
          <a:xfrm>
            <a:off x="4191000" y="2757919"/>
            <a:ext cx="4834084" cy="3736751"/>
          </a:xfrm>
        </p:spPr>
      </p:pic>
      <p:sp>
        <p:nvSpPr>
          <p:cNvPr id="8" name="Arc 7"/>
          <p:cNvSpPr/>
          <p:nvPr>
            <p:custDataLst>
              <p:tags r:id="rId3"/>
            </p:custDataLst>
          </p:nvPr>
        </p:nvSpPr>
        <p:spPr>
          <a:xfrm rot="2211997" flipV="1">
            <a:off x="5599754" y="4475934"/>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9" name="Arc 8"/>
          <p:cNvSpPr/>
          <p:nvPr>
            <p:custDataLst>
              <p:tags r:id="rId4"/>
            </p:custDataLst>
          </p:nvPr>
        </p:nvSpPr>
        <p:spPr>
          <a:xfrm rot="2211997" flipV="1">
            <a:off x="5599754" y="4628334"/>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0" name="Arc 9"/>
          <p:cNvSpPr/>
          <p:nvPr>
            <p:custDataLst>
              <p:tags r:id="rId5"/>
            </p:custDataLst>
          </p:nvPr>
        </p:nvSpPr>
        <p:spPr>
          <a:xfrm rot="2211997" flipV="1">
            <a:off x="5599754" y="4780734"/>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1" name="Arc 10"/>
          <p:cNvSpPr/>
          <p:nvPr>
            <p:custDataLst>
              <p:tags r:id="rId6"/>
            </p:custDataLst>
          </p:nvPr>
        </p:nvSpPr>
        <p:spPr>
          <a:xfrm rot="2211997" flipV="1">
            <a:off x="5599754" y="4467127"/>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2" name="Arc 11"/>
          <p:cNvSpPr/>
          <p:nvPr>
            <p:custDataLst>
              <p:tags r:id="rId7"/>
            </p:custDataLst>
          </p:nvPr>
        </p:nvSpPr>
        <p:spPr>
          <a:xfrm rot="2211997" flipV="1">
            <a:off x="5599754" y="4619527"/>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13" name="Arc 12"/>
          <p:cNvSpPr/>
          <p:nvPr>
            <p:custDataLst>
              <p:tags r:id="rId8"/>
            </p:custDataLst>
          </p:nvPr>
        </p:nvSpPr>
        <p:spPr>
          <a:xfrm rot="2211997" flipV="1">
            <a:off x="5599754" y="4771927"/>
            <a:ext cx="257700" cy="209746"/>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cxnSp>
        <p:nvCxnSpPr>
          <p:cNvPr id="15" name="Straight Arrow Connector 14"/>
          <p:cNvCxnSpPr/>
          <p:nvPr/>
        </p:nvCxnSpPr>
        <p:spPr>
          <a:xfrm>
            <a:off x="6096000" y="4563193"/>
            <a:ext cx="0" cy="4748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96000" y="4554386"/>
            <a:ext cx="0" cy="4748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Arc 17"/>
          <p:cNvSpPr/>
          <p:nvPr>
            <p:custDataLst>
              <p:tags r:id="rId9"/>
            </p:custDataLst>
          </p:nvPr>
        </p:nvSpPr>
        <p:spPr>
          <a:xfrm rot="12890978" flipV="1">
            <a:off x="5634200" y="4991151"/>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21" name="Arc 20"/>
          <p:cNvSpPr/>
          <p:nvPr>
            <p:custDataLst>
              <p:tags r:id="rId10"/>
            </p:custDataLst>
          </p:nvPr>
        </p:nvSpPr>
        <p:spPr>
          <a:xfrm rot="12890978" flipV="1">
            <a:off x="5634200" y="4838751"/>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22" name="Arc 21"/>
          <p:cNvSpPr/>
          <p:nvPr>
            <p:custDataLst>
              <p:tags r:id="rId11"/>
            </p:custDataLst>
          </p:nvPr>
        </p:nvSpPr>
        <p:spPr>
          <a:xfrm rot="12890978" flipV="1">
            <a:off x="5634200" y="4686351"/>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cxnSp>
        <p:nvCxnSpPr>
          <p:cNvPr id="23" name="Straight Arrow Connector 22"/>
          <p:cNvCxnSpPr/>
          <p:nvPr/>
        </p:nvCxnSpPr>
        <p:spPr>
          <a:xfrm flipV="1">
            <a:off x="6096000" y="4554386"/>
            <a:ext cx="0" cy="439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Arc 24"/>
          <p:cNvSpPr/>
          <p:nvPr>
            <p:custDataLst>
              <p:tags r:id="rId12"/>
            </p:custDataLst>
          </p:nvPr>
        </p:nvSpPr>
        <p:spPr>
          <a:xfrm rot="12890978" flipV="1">
            <a:off x="5634199" y="4980197"/>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26" name="Arc 25"/>
          <p:cNvSpPr/>
          <p:nvPr>
            <p:custDataLst>
              <p:tags r:id="rId13"/>
            </p:custDataLst>
          </p:nvPr>
        </p:nvSpPr>
        <p:spPr>
          <a:xfrm rot="12890978" flipV="1">
            <a:off x="5634199" y="4827797"/>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sp>
        <p:nvSpPr>
          <p:cNvPr id="27" name="Arc 26"/>
          <p:cNvSpPr/>
          <p:nvPr>
            <p:custDataLst>
              <p:tags r:id="rId14"/>
            </p:custDataLst>
          </p:nvPr>
        </p:nvSpPr>
        <p:spPr>
          <a:xfrm rot="12890978" flipV="1">
            <a:off x="5634199" y="4675397"/>
            <a:ext cx="275037" cy="206593"/>
          </a:xfrm>
          <a:prstGeom prst="arc">
            <a:avLst/>
          </a:prstGeom>
          <a:no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cxnSp>
        <p:nvCxnSpPr>
          <p:cNvPr id="28" name="Straight Arrow Connector 27"/>
          <p:cNvCxnSpPr/>
          <p:nvPr/>
        </p:nvCxnSpPr>
        <p:spPr>
          <a:xfrm flipV="1">
            <a:off x="6096000" y="4541422"/>
            <a:ext cx="0" cy="439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Content Placeholder 2"/>
          <p:cNvSpPr txBox="1">
            <a:spLocks/>
          </p:cNvSpPr>
          <p:nvPr>
            <p:custDataLst>
              <p:tags r:id="rId15"/>
            </p:custDataLst>
          </p:nvPr>
        </p:nvSpPr>
        <p:spPr>
          <a:xfrm>
            <a:off x="304800" y="1676400"/>
            <a:ext cx="8458200" cy="2133600"/>
          </a:xfrm>
          <a:prstGeom prst="rect">
            <a:avLst/>
          </a:prstGeom>
        </p:spPr>
        <p:txBody>
          <a:bodyPr vert="horz" lIns="91440" tIns="45720" rIns="91440" bIns="45720" rtlCol="0">
            <a:normAutofit fontScale="8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Concept</a:t>
            </a:r>
          </a:p>
          <a:p>
            <a:pPr lvl="1">
              <a:buClr>
                <a:srgbClr val="7A7A7A"/>
              </a:buClr>
            </a:pPr>
            <a:r>
              <a:rPr lang="en-GB" sz="2100" dirty="0"/>
              <a:t>The ultrasonic sensor measures the </a:t>
            </a:r>
            <a:r>
              <a:rPr lang="en-GB" sz="2100" dirty="0" smtClean="0"/>
              <a:t>distance </a:t>
            </a:r>
            <a:r>
              <a:rPr lang="en-GB" sz="2100" dirty="0"/>
              <a:t>of target objects (water surface) by sending pulsed </a:t>
            </a:r>
            <a:r>
              <a:rPr lang="en-GB" sz="2100" u="sng" dirty="0"/>
              <a:t>ultrasound waves</a:t>
            </a:r>
            <a:r>
              <a:rPr lang="en-GB" sz="2100" dirty="0"/>
              <a:t> at the object and then measuring the time for the sound echo to return. Knowing the speed of sound, the sensor can determine the distance to the </a:t>
            </a:r>
            <a:r>
              <a:rPr lang="en-GB" sz="2100" dirty="0" smtClean="0"/>
              <a:t>object</a:t>
            </a:r>
            <a:endParaRPr lang="en-US" sz="2100" dirty="0" smtClean="0"/>
          </a:p>
          <a:p>
            <a:pPr lvl="1">
              <a:buClr>
                <a:srgbClr val="7A7A7A"/>
              </a:buClr>
            </a:pPr>
            <a:r>
              <a:rPr lang="en-US" sz="2100" dirty="0" smtClean="0"/>
              <a:t>Speed of sound is affected by </a:t>
            </a:r>
            <a:br>
              <a:rPr lang="en-US" sz="2100" dirty="0" smtClean="0"/>
            </a:br>
            <a:r>
              <a:rPr lang="en-US" sz="2100" dirty="0" smtClean="0"/>
              <a:t>temperature so compensation</a:t>
            </a:r>
            <a:br>
              <a:rPr lang="en-US" sz="2100" dirty="0" smtClean="0"/>
            </a:br>
            <a:r>
              <a:rPr lang="en-US" sz="2100" dirty="0" smtClean="0"/>
              <a:t>is needed</a:t>
            </a:r>
          </a:p>
          <a:p>
            <a:pPr lvl="1">
              <a:buClr>
                <a:srgbClr val="7A7A7A"/>
              </a:buClr>
            </a:pPr>
            <a:endParaRPr lang="en-US" sz="1700" dirty="0" smtClean="0">
              <a:solidFill>
                <a:srgbClr val="000000"/>
              </a:solidFill>
            </a:endParaRPr>
          </a:p>
          <a:p>
            <a:pPr marL="0" indent="0">
              <a:buClr>
                <a:srgbClr val="7A7A7A"/>
              </a:buClr>
              <a:buFont typeface="Arial" pitchFamily="34" charset="0"/>
              <a:buNone/>
            </a:pPr>
            <a:endParaRPr lang="en-US" sz="2100" dirty="0">
              <a:solidFill>
                <a:srgbClr val="000000"/>
              </a:solidFill>
            </a:endParaRPr>
          </a:p>
        </p:txBody>
      </p:sp>
      <p:sp>
        <p:nvSpPr>
          <p:cNvPr id="24" name="Content Placeholder 2"/>
          <p:cNvSpPr txBox="1">
            <a:spLocks/>
          </p:cNvSpPr>
          <p:nvPr>
            <p:custDataLst>
              <p:tags r:id="rId16"/>
            </p:custDataLst>
          </p:nvPr>
        </p:nvSpPr>
        <p:spPr>
          <a:xfrm>
            <a:off x="304800" y="3915493"/>
            <a:ext cx="3505200" cy="1189907"/>
          </a:xfrm>
          <a:prstGeom prst="rect">
            <a:avLst/>
          </a:prstGeom>
        </p:spPr>
        <p:txBody>
          <a:bodyPr vert="horz" lIns="91440" tIns="45720" rIns="91440" bIns="45720" rtlCol="0">
            <a:normAutofit fontScale="8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sz="2800" dirty="0" smtClean="0"/>
              <a:t>Components</a:t>
            </a:r>
          </a:p>
          <a:p>
            <a:pPr marL="560070" lvl="1" indent="-285750">
              <a:buClr>
                <a:srgbClr val="7A7A7A"/>
              </a:buClr>
            </a:pPr>
            <a:r>
              <a:rPr lang="en-US" dirty="0" smtClean="0"/>
              <a:t>Sensor</a:t>
            </a:r>
          </a:p>
          <a:p>
            <a:pPr marL="560070" lvl="1" indent="-285750">
              <a:buClr>
                <a:srgbClr val="7A7A7A"/>
              </a:buClr>
            </a:pPr>
            <a:r>
              <a:rPr lang="en-US" dirty="0" smtClean="0"/>
              <a:t>Mounting Platform</a:t>
            </a:r>
          </a:p>
          <a:p>
            <a:pPr marL="560070" lvl="1" indent="-285750">
              <a:buClr>
                <a:srgbClr val="7A7A7A"/>
              </a:buClr>
            </a:pPr>
            <a:r>
              <a:rPr lang="en-US" dirty="0"/>
              <a:t>Pipe</a:t>
            </a:r>
          </a:p>
          <a:p>
            <a:pPr marL="560070" lvl="1" indent="-285750">
              <a:buClr>
                <a:srgbClr val="7A7A7A"/>
              </a:buClr>
            </a:pPr>
            <a:endParaRPr lang="en-US" dirty="0" smtClean="0">
              <a:solidFill>
                <a:srgbClr val="000000"/>
              </a:solidFill>
            </a:endParaRPr>
          </a:p>
          <a:p>
            <a:pPr lvl="1">
              <a:buClr>
                <a:srgbClr val="7A7A7A"/>
              </a:buClr>
            </a:pPr>
            <a:endParaRPr lang="en-US" sz="1700" dirty="0" smtClean="0">
              <a:solidFill>
                <a:srgbClr val="000000"/>
              </a:solidFill>
            </a:endParaRP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spTree>
    <p:custDataLst>
      <p:tags r:id="rId1"/>
    </p:custDataLst>
    <p:extLst>
      <p:ext uri="{BB962C8B-B14F-4D97-AF65-F5344CB8AC3E}">
        <p14:creationId xmlns:p14="http://schemas.microsoft.com/office/powerpoint/2010/main" val="2405723276"/>
      </p:ext>
    </p:extLst>
  </p:cSld>
  <p:clrMapOvr>
    <a:masterClrMapping/>
  </p:clrMapOvr>
  <mc:AlternateContent xmlns:mc="http://schemas.openxmlformats.org/markup-compatibility/2006" xmlns:p14="http://schemas.microsoft.com/office/powerpoint/2010/main">
    <mc:Choice Requires="p14">
      <p:transition spd="slow" p14:dur="2000" advTm="65121"/>
    </mc:Choice>
    <mc:Fallback xmlns="">
      <p:transition spd="slow" advTm="6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1" nodeType="withEffect">
                                  <p:stCondLst>
                                    <p:cond delay="250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250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250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nodeType="withEffect">
                                  <p:stCondLst>
                                    <p:cond delay="250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grpId="0" nodeType="withEffect">
                                  <p:stCondLst>
                                    <p:cond delay="300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300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350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400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xit" presetSubtype="0" fill="hold" grpId="1" nodeType="withEffect">
                                  <p:stCondLst>
                                    <p:cond delay="450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450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1" nodeType="withEffect">
                                  <p:stCondLst>
                                    <p:cond delay="450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nodeType="withEffect">
                                  <p:stCondLst>
                                    <p:cond delay="450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ntr" presetSubtype="0" fill="hold" grpId="0" nodeType="withEffect">
                                  <p:stCondLst>
                                    <p:cond delay="500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500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550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600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xit" presetSubtype="0" fill="hold" grpId="1" nodeType="withEffect">
                                  <p:stCondLst>
                                    <p:cond delay="650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xit" presetSubtype="0" fill="hold" grpId="1" nodeType="withEffect">
                                  <p:stCondLst>
                                    <p:cond delay="650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1" nodeType="withEffect">
                                  <p:stCondLst>
                                    <p:cond delay="650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nodeType="withEffect">
                                  <p:stCondLst>
                                    <p:cond delay="650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ntr" presetSubtype="0" fill="hold" grpId="0" nodeType="withEffect">
                                  <p:stCondLst>
                                    <p:cond delay="70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700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750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800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xit" presetSubtype="0" fill="hold" grpId="1" nodeType="withEffect">
                                  <p:stCondLst>
                                    <p:cond delay="850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850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grpId="1" nodeType="withEffect">
                                  <p:stCondLst>
                                    <p:cond delay="8500"/>
                                  </p:stCondLst>
                                  <p:childTnLst>
                                    <p:set>
                                      <p:cBhvr>
                                        <p:cTn id="72" dur="1" fill="hold">
                                          <p:stCondLst>
                                            <p:cond delay="0"/>
                                          </p:stCondLst>
                                        </p:cTn>
                                        <p:tgtEl>
                                          <p:spTgt spid="27"/>
                                        </p:tgtEl>
                                        <p:attrNameLst>
                                          <p:attrName>style.visibility</p:attrName>
                                        </p:attrNameLst>
                                      </p:cBhvr>
                                      <p:to>
                                        <p:strVal val="hidden"/>
                                      </p:to>
                                    </p:set>
                                  </p:childTnLst>
                                </p:cTn>
                              </p:par>
                              <p:par>
                                <p:cTn id="73" presetID="1" presetClass="exit" presetSubtype="0" fill="hold" nodeType="withEffect">
                                  <p:stCondLst>
                                    <p:cond delay="8500"/>
                                  </p:stCondLst>
                                  <p:childTnLst>
                                    <p:set>
                                      <p:cBhvr>
                                        <p:cTn id="74" dur="1" fill="hold">
                                          <p:stCondLst>
                                            <p:cond delay="0"/>
                                          </p:stCondLst>
                                        </p:cTn>
                                        <p:tgtEl>
                                          <p:spTgt spid="28"/>
                                        </p:tgtEl>
                                        <p:attrNameLst>
                                          <p:attrName>style.visibility</p:attrName>
                                        </p:attrNameLst>
                                      </p:cBhvr>
                                      <p:to>
                                        <p:strVal val="hidden"/>
                                      </p:to>
                                    </p:set>
                                  </p:childTnLst>
                                </p:cTn>
                              </p:par>
                              <p:par>
                                <p:cTn id="75" presetID="1" presetClass="entr" presetSubtype="0" fill="hold" grpId="2" nodeType="withEffect">
                                  <p:stCondLst>
                                    <p:cond delay="900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nodeType="withEffect">
                                  <p:stCondLst>
                                    <p:cond delay="900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2" nodeType="withEffect">
                                  <p:stCondLst>
                                    <p:cond delay="950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grpId="2" nodeType="withEffect">
                                  <p:stCondLst>
                                    <p:cond delay="10000"/>
                                  </p:stCondLst>
                                  <p:childTnLst>
                                    <p:set>
                                      <p:cBhvr>
                                        <p:cTn id="82" dur="1" fill="hold">
                                          <p:stCondLst>
                                            <p:cond delay="0"/>
                                          </p:stCondLst>
                                        </p:cTn>
                                        <p:tgtEl>
                                          <p:spTgt spid="13"/>
                                        </p:tgtEl>
                                        <p:attrNameLst>
                                          <p:attrName>style.visibility</p:attrName>
                                        </p:attrNameLst>
                                      </p:cBhvr>
                                      <p:to>
                                        <p:strVal val="visible"/>
                                      </p:to>
                                    </p:set>
                                  </p:childTnLst>
                                </p:cTn>
                              </p:par>
                              <p:par>
                                <p:cTn id="83" presetID="1" presetClass="exit" presetSubtype="0" fill="hold" grpId="3" nodeType="withEffect">
                                  <p:stCondLst>
                                    <p:cond delay="10500"/>
                                  </p:stCondLst>
                                  <p:childTnLst>
                                    <p:set>
                                      <p:cBhvr>
                                        <p:cTn id="84" dur="1" fill="hold">
                                          <p:stCondLst>
                                            <p:cond delay="0"/>
                                          </p:stCondLst>
                                        </p:cTn>
                                        <p:tgtEl>
                                          <p:spTgt spid="11"/>
                                        </p:tgtEl>
                                        <p:attrNameLst>
                                          <p:attrName>style.visibility</p:attrName>
                                        </p:attrNameLst>
                                      </p:cBhvr>
                                      <p:to>
                                        <p:strVal val="hidden"/>
                                      </p:to>
                                    </p:set>
                                  </p:childTnLst>
                                </p:cTn>
                              </p:par>
                              <p:par>
                                <p:cTn id="85" presetID="1" presetClass="exit" presetSubtype="0" fill="hold" grpId="3" nodeType="withEffect">
                                  <p:stCondLst>
                                    <p:cond delay="10500"/>
                                  </p:stCondLst>
                                  <p:childTnLst>
                                    <p:set>
                                      <p:cBhvr>
                                        <p:cTn id="86" dur="1" fill="hold">
                                          <p:stCondLst>
                                            <p:cond delay="0"/>
                                          </p:stCondLst>
                                        </p:cTn>
                                        <p:tgtEl>
                                          <p:spTgt spid="12"/>
                                        </p:tgtEl>
                                        <p:attrNameLst>
                                          <p:attrName>style.visibility</p:attrName>
                                        </p:attrNameLst>
                                      </p:cBhvr>
                                      <p:to>
                                        <p:strVal val="hidden"/>
                                      </p:to>
                                    </p:set>
                                  </p:childTnLst>
                                </p:cTn>
                              </p:par>
                              <p:par>
                                <p:cTn id="87" presetID="1" presetClass="exit" presetSubtype="0" fill="hold" grpId="3" nodeType="withEffect">
                                  <p:stCondLst>
                                    <p:cond delay="10500"/>
                                  </p:stCondLst>
                                  <p:childTnLst>
                                    <p:set>
                                      <p:cBhvr>
                                        <p:cTn id="88" dur="1" fill="hold">
                                          <p:stCondLst>
                                            <p:cond delay="0"/>
                                          </p:stCondLst>
                                        </p:cTn>
                                        <p:tgtEl>
                                          <p:spTgt spid="13"/>
                                        </p:tgtEl>
                                        <p:attrNameLst>
                                          <p:attrName>style.visibility</p:attrName>
                                        </p:attrNameLst>
                                      </p:cBhvr>
                                      <p:to>
                                        <p:strVal val="hidden"/>
                                      </p:to>
                                    </p:set>
                                  </p:childTnLst>
                                </p:cTn>
                              </p:par>
                              <p:par>
                                <p:cTn id="89" presetID="1" presetClass="exit" presetSubtype="0" fill="hold" nodeType="withEffect">
                                  <p:stCondLst>
                                    <p:cond delay="10500"/>
                                  </p:stCondLst>
                                  <p:childTnLst>
                                    <p:set>
                                      <p:cBhvr>
                                        <p:cTn id="90" dur="1" fill="hold">
                                          <p:stCondLst>
                                            <p:cond delay="0"/>
                                          </p:stCondLst>
                                        </p:cTn>
                                        <p:tgtEl>
                                          <p:spTgt spid="16"/>
                                        </p:tgtEl>
                                        <p:attrNameLst>
                                          <p:attrName>style.visibility</p:attrName>
                                        </p:attrNameLst>
                                      </p:cBhvr>
                                      <p:to>
                                        <p:strVal val="hidden"/>
                                      </p:to>
                                    </p:set>
                                  </p:childTnLst>
                                </p:cTn>
                              </p:par>
                              <p:par>
                                <p:cTn id="91" presetID="1" presetClass="entr" presetSubtype="0" fill="hold" grpId="2" nodeType="withEffect">
                                  <p:stCondLst>
                                    <p:cond delay="1100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ntr" presetSubtype="0" fill="hold" nodeType="withEffect">
                                  <p:stCondLst>
                                    <p:cond delay="1100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grpId="2" nodeType="withEffect">
                                  <p:stCondLst>
                                    <p:cond delay="11500"/>
                                  </p:stCondLst>
                                  <p:childTnLst>
                                    <p:set>
                                      <p:cBhvr>
                                        <p:cTn id="96" dur="1" fill="hold">
                                          <p:stCondLst>
                                            <p:cond delay="0"/>
                                          </p:stCondLst>
                                        </p:cTn>
                                        <p:tgtEl>
                                          <p:spTgt spid="26"/>
                                        </p:tgtEl>
                                        <p:attrNameLst>
                                          <p:attrName>style.visibility</p:attrName>
                                        </p:attrNameLst>
                                      </p:cBhvr>
                                      <p:to>
                                        <p:strVal val="visible"/>
                                      </p:to>
                                    </p:set>
                                  </p:childTnLst>
                                </p:cTn>
                              </p:par>
                              <p:par>
                                <p:cTn id="97" presetID="1" presetClass="entr" presetSubtype="0" fill="hold" grpId="2" nodeType="withEffect">
                                  <p:stCondLst>
                                    <p:cond delay="12000"/>
                                  </p:stCondLst>
                                  <p:childTnLst>
                                    <p:set>
                                      <p:cBhvr>
                                        <p:cTn id="98" dur="1" fill="hold">
                                          <p:stCondLst>
                                            <p:cond delay="0"/>
                                          </p:stCondLst>
                                        </p:cTn>
                                        <p:tgtEl>
                                          <p:spTgt spid="27"/>
                                        </p:tgtEl>
                                        <p:attrNameLst>
                                          <p:attrName>style.visibility</p:attrName>
                                        </p:attrNameLst>
                                      </p:cBhvr>
                                      <p:to>
                                        <p:strVal val="visible"/>
                                      </p:to>
                                    </p:set>
                                  </p:childTnLst>
                                </p:cTn>
                              </p:par>
                              <p:par>
                                <p:cTn id="99" presetID="1" presetClass="exit" presetSubtype="0" fill="hold" grpId="3" nodeType="withEffect">
                                  <p:stCondLst>
                                    <p:cond delay="12500"/>
                                  </p:stCondLst>
                                  <p:childTnLst>
                                    <p:set>
                                      <p:cBhvr>
                                        <p:cTn id="100" dur="1" fill="hold">
                                          <p:stCondLst>
                                            <p:cond delay="0"/>
                                          </p:stCondLst>
                                        </p:cTn>
                                        <p:tgtEl>
                                          <p:spTgt spid="25"/>
                                        </p:tgtEl>
                                        <p:attrNameLst>
                                          <p:attrName>style.visibility</p:attrName>
                                        </p:attrNameLst>
                                      </p:cBhvr>
                                      <p:to>
                                        <p:strVal val="hidden"/>
                                      </p:to>
                                    </p:set>
                                  </p:childTnLst>
                                </p:cTn>
                              </p:par>
                              <p:par>
                                <p:cTn id="101" presetID="1" presetClass="exit" presetSubtype="0" fill="hold" grpId="3" nodeType="withEffect">
                                  <p:stCondLst>
                                    <p:cond delay="12500"/>
                                  </p:stCondLst>
                                  <p:childTnLst>
                                    <p:set>
                                      <p:cBhvr>
                                        <p:cTn id="102" dur="1" fill="hold">
                                          <p:stCondLst>
                                            <p:cond delay="0"/>
                                          </p:stCondLst>
                                        </p:cTn>
                                        <p:tgtEl>
                                          <p:spTgt spid="26"/>
                                        </p:tgtEl>
                                        <p:attrNameLst>
                                          <p:attrName>style.visibility</p:attrName>
                                        </p:attrNameLst>
                                      </p:cBhvr>
                                      <p:to>
                                        <p:strVal val="hidden"/>
                                      </p:to>
                                    </p:set>
                                  </p:childTnLst>
                                </p:cTn>
                              </p:par>
                              <p:par>
                                <p:cTn id="103" presetID="1" presetClass="exit" presetSubtype="0" fill="hold" grpId="3" nodeType="withEffect">
                                  <p:stCondLst>
                                    <p:cond delay="12500"/>
                                  </p:stCondLst>
                                  <p:childTnLst>
                                    <p:set>
                                      <p:cBhvr>
                                        <p:cTn id="104" dur="1" fill="hold">
                                          <p:stCondLst>
                                            <p:cond delay="0"/>
                                          </p:stCondLst>
                                        </p:cTn>
                                        <p:tgtEl>
                                          <p:spTgt spid="27"/>
                                        </p:tgtEl>
                                        <p:attrNameLst>
                                          <p:attrName>style.visibility</p:attrName>
                                        </p:attrNameLst>
                                      </p:cBhvr>
                                      <p:to>
                                        <p:strVal val="hidden"/>
                                      </p:to>
                                    </p:set>
                                  </p:childTnLst>
                                </p:cTn>
                              </p:par>
                              <p:par>
                                <p:cTn id="105" presetID="1" presetClass="exit" presetSubtype="0" fill="hold" nodeType="withEffect">
                                  <p:stCondLst>
                                    <p:cond delay="12500"/>
                                  </p:stCondLst>
                                  <p:childTnLst>
                                    <p:set>
                                      <p:cBhvr>
                                        <p:cTn id="106" dur="1" fill="hold">
                                          <p:stCondLst>
                                            <p:cond delay="0"/>
                                          </p:stCondLst>
                                        </p:cTn>
                                        <p:tgtEl>
                                          <p:spTgt spid="28"/>
                                        </p:tgtEl>
                                        <p:attrNameLst>
                                          <p:attrName>style.visibility</p:attrName>
                                        </p:attrNameLst>
                                      </p:cBhvr>
                                      <p:to>
                                        <p:strVal val="hidden"/>
                                      </p:to>
                                    </p:set>
                                  </p:childTnLst>
                                </p:cTn>
                              </p:par>
                              <p:par>
                                <p:cTn id="107" presetID="1" presetClass="entr" presetSubtype="0" fill="hold" grpId="4" nodeType="withEffect">
                                  <p:stCondLst>
                                    <p:cond delay="13000"/>
                                  </p:stCondLst>
                                  <p:childTnLst>
                                    <p:set>
                                      <p:cBhvr>
                                        <p:cTn id="108" dur="1" fill="hold">
                                          <p:stCondLst>
                                            <p:cond delay="0"/>
                                          </p:stCondLst>
                                        </p:cTn>
                                        <p:tgtEl>
                                          <p:spTgt spid="11"/>
                                        </p:tgtEl>
                                        <p:attrNameLst>
                                          <p:attrName>style.visibility</p:attrName>
                                        </p:attrNameLst>
                                      </p:cBhvr>
                                      <p:to>
                                        <p:strVal val="visible"/>
                                      </p:to>
                                    </p:set>
                                  </p:childTnLst>
                                </p:cTn>
                              </p:par>
                              <p:par>
                                <p:cTn id="109" presetID="1" presetClass="entr" presetSubtype="0" fill="hold" nodeType="withEffect">
                                  <p:stCondLst>
                                    <p:cond delay="13000"/>
                                  </p:stCondLst>
                                  <p:childTnLst>
                                    <p:set>
                                      <p:cBhvr>
                                        <p:cTn id="110" dur="1" fill="hold">
                                          <p:stCondLst>
                                            <p:cond delay="0"/>
                                          </p:stCondLst>
                                        </p:cTn>
                                        <p:tgtEl>
                                          <p:spTgt spid="16"/>
                                        </p:tgtEl>
                                        <p:attrNameLst>
                                          <p:attrName>style.visibility</p:attrName>
                                        </p:attrNameLst>
                                      </p:cBhvr>
                                      <p:to>
                                        <p:strVal val="visible"/>
                                      </p:to>
                                    </p:set>
                                  </p:childTnLst>
                                </p:cTn>
                              </p:par>
                              <p:par>
                                <p:cTn id="111" presetID="1" presetClass="entr" presetSubtype="0" fill="hold" grpId="4" nodeType="withEffect">
                                  <p:stCondLst>
                                    <p:cond delay="13500"/>
                                  </p:stCondLst>
                                  <p:childTnLst>
                                    <p:set>
                                      <p:cBhvr>
                                        <p:cTn id="112" dur="1" fill="hold">
                                          <p:stCondLst>
                                            <p:cond delay="0"/>
                                          </p:stCondLst>
                                        </p:cTn>
                                        <p:tgtEl>
                                          <p:spTgt spid="12"/>
                                        </p:tgtEl>
                                        <p:attrNameLst>
                                          <p:attrName>style.visibility</p:attrName>
                                        </p:attrNameLst>
                                      </p:cBhvr>
                                      <p:to>
                                        <p:strVal val="visible"/>
                                      </p:to>
                                    </p:set>
                                  </p:childTnLst>
                                </p:cTn>
                              </p:par>
                              <p:par>
                                <p:cTn id="113" presetID="1" presetClass="entr" presetSubtype="0" fill="hold" grpId="4" nodeType="withEffect">
                                  <p:stCondLst>
                                    <p:cond delay="14000"/>
                                  </p:stCondLst>
                                  <p:childTnLst>
                                    <p:set>
                                      <p:cBhvr>
                                        <p:cTn id="114" dur="1" fill="hold">
                                          <p:stCondLst>
                                            <p:cond delay="0"/>
                                          </p:stCondLst>
                                        </p:cTn>
                                        <p:tgtEl>
                                          <p:spTgt spid="13"/>
                                        </p:tgtEl>
                                        <p:attrNameLst>
                                          <p:attrName>style.visibility</p:attrName>
                                        </p:attrNameLst>
                                      </p:cBhvr>
                                      <p:to>
                                        <p:strVal val="visible"/>
                                      </p:to>
                                    </p:set>
                                  </p:childTnLst>
                                </p:cTn>
                              </p:par>
                              <p:par>
                                <p:cTn id="115" presetID="1" presetClass="exit" presetSubtype="0" fill="hold" nodeType="withEffect">
                                  <p:stCondLst>
                                    <p:cond delay="14500"/>
                                  </p:stCondLst>
                                  <p:childTnLst>
                                    <p:set>
                                      <p:cBhvr>
                                        <p:cTn id="11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1" grpId="2" animBg="1"/>
      <p:bldP spid="11" grpId="3" animBg="1"/>
      <p:bldP spid="11" grpId="4" animBg="1"/>
      <p:bldP spid="12" grpId="0" animBg="1"/>
      <p:bldP spid="12" grpId="1" animBg="1"/>
      <p:bldP spid="12" grpId="2" animBg="1"/>
      <p:bldP spid="12" grpId="3" animBg="1"/>
      <p:bldP spid="12" grpId="4" animBg="1"/>
      <p:bldP spid="13" grpId="0" animBg="1"/>
      <p:bldP spid="13" grpId="1" animBg="1"/>
      <p:bldP spid="13" grpId="2" animBg="1"/>
      <p:bldP spid="13" grpId="3" animBg="1"/>
      <p:bldP spid="13" grpId="4" animBg="1"/>
      <p:bldP spid="18" grpId="0" animBg="1"/>
      <p:bldP spid="18" grpId="1" animBg="1"/>
      <p:bldP spid="21" grpId="0" animBg="1"/>
      <p:bldP spid="21" grpId="1" animBg="1"/>
      <p:bldP spid="22" grpId="0" animBg="1"/>
      <p:bldP spid="22" grpId="1" animBg="1"/>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custDataLst>
              <p:tags r:id="rId1"/>
            </p:custDataLst>
          </p:nvPr>
        </p:nvSpPr>
        <p:spPr>
          <a:xfrm>
            <a:off x="457200" y="2057400"/>
            <a:ext cx="8229600" cy="3048000"/>
          </a:xfrm>
        </p:spPr>
        <p:txBody>
          <a:bodyPr/>
          <a:lstStyle/>
          <a:p>
            <a:pPr marL="0" indent="0" algn="ctr">
              <a:buNone/>
            </a:pPr>
            <a:endParaRPr lang="en-US" dirty="0" smtClean="0"/>
          </a:p>
          <a:p>
            <a:pPr marL="0" indent="0" algn="ctr">
              <a:buNone/>
            </a:pPr>
            <a:r>
              <a:rPr lang="en-US" dirty="0" smtClean="0">
                <a:solidFill>
                  <a:schemeClr val="accent5"/>
                </a:solidFill>
              </a:rPr>
              <a:t>Examples </a:t>
            </a:r>
            <a:r>
              <a:rPr lang="en-US" dirty="0">
                <a:solidFill>
                  <a:schemeClr val="accent5"/>
                </a:solidFill>
              </a:rPr>
              <a:t>that refer to products are intended for illustrative purposes only, and do not imply an endorsement or recommendation of any particular product</a:t>
            </a:r>
          </a:p>
          <a:p>
            <a:pPr algn="ctr"/>
            <a:endParaRPr lang="en-US" dirty="0"/>
          </a:p>
        </p:txBody>
      </p:sp>
    </p:spTree>
    <p:extLst>
      <p:ext uri="{BB962C8B-B14F-4D97-AF65-F5344CB8AC3E}">
        <p14:creationId xmlns:p14="http://schemas.microsoft.com/office/powerpoint/2010/main" val="1783603391"/>
      </p:ext>
    </p:extLst>
  </p:cSld>
  <p:clrMapOvr>
    <a:masterClrMapping/>
  </p:clrMapOvr>
  <mc:AlternateContent xmlns:mc="http://schemas.openxmlformats.org/markup-compatibility/2006" xmlns:p14="http://schemas.microsoft.com/office/powerpoint/2010/main">
    <mc:Choice Requires="p14">
      <p:transition spd="slow" p14:dur="2000" advTm="13335"/>
    </mc:Choice>
    <mc:Fallback xmlns="">
      <p:transition spd="slow" advTm="1333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63284" y="228600"/>
            <a:ext cx="8523516" cy="762000"/>
          </a:xfrm>
        </p:spPr>
        <p:txBody>
          <a:bodyPr>
            <a:normAutofit fontScale="90000"/>
          </a:bodyPr>
          <a:lstStyle/>
          <a:p>
            <a:r>
              <a:rPr lang="en-US" dirty="0" smtClean="0"/>
              <a:t/>
            </a:r>
            <a:br>
              <a:rPr lang="en-US" dirty="0" smtClean="0"/>
            </a:br>
            <a:r>
              <a:rPr lang="en-US" dirty="0" smtClean="0"/>
              <a:t>Ultrasonic Sensor Installation and Location</a:t>
            </a:r>
            <a:endParaRPr lang="en-US" dirty="0"/>
          </a:p>
        </p:txBody>
      </p:sp>
      <p:sp>
        <p:nvSpPr>
          <p:cNvPr id="24" name="Content Placeholder 2"/>
          <p:cNvSpPr txBox="1">
            <a:spLocks/>
          </p:cNvSpPr>
          <p:nvPr>
            <p:custDataLst>
              <p:tags r:id="rId3"/>
            </p:custDataLst>
          </p:nvPr>
        </p:nvSpPr>
        <p:spPr>
          <a:xfrm>
            <a:off x="43540" y="1143000"/>
            <a:ext cx="8567059" cy="1661357"/>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sz="2100" dirty="0" smtClean="0"/>
              <a:t>Installation</a:t>
            </a:r>
          </a:p>
          <a:p>
            <a:pPr lvl="1">
              <a:buClr>
                <a:srgbClr val="7A7A7A"/>
              </a:buClr>
            </a:pPr>
            <a:r>
              <a:rPr lang="en-US" sz="1700" dirty="0" smtClean="0"/>
              <a:t>Requires some sort of bridge or platform to mount the sensor</a:t>
            </a:r>
          </a:p>
          <a:p>
            <a:pPr lvl="1">
              <a:buClr>
                <a:srgbClr val="7A7A7A"/>
              </a:buClr>
            </a:pPr>
            <a:r>
              <a:rPr lang="en-US" sz="1700" dirty="0" smtClean="0"/>
              <a:t>Sensor must not have any object within the area of signal projection</a:t>
            </a:r>
          </a:p>
          <a:p>
            <a:pPr lvl="1">
              <a:buClr>
                <a:srgbClr val="7A7A7A"/>
              </a:buClr>
            </a:pPr>
            <a:r>
              <a:rPr lang="en-US" sz="1700" dirty="0" smtClean="0"/>
              <a:t>Should be mounted where it can easily be accessed to repair if necessary</a:t>
            </a:r>
          </a:p>
          <a:p>
            <a:pPr marL="274320" lvl="1" indent="0">
              <a:buClr>
                <a:srgbClr val="7A7A7A"/>
              </a:buClr>
              <a:buFont typeface="Arial" pitchFamily="34" charset="0"/>
              <a:buNone/>
            </a:pPr>
            <a:endParaRPr lang="en-US" sz="1700" dirty="0" smtClean="0">
              <a:solidFill>
                <a:srgbClr val="000000"/>
              </a:solidFill>
            </a:endParaRPr>
          </a:p>
          <a:p>
            <a:pPr>
              <a:buClr>
                <a:srgbClr val="7A7A7A"/>
              </a:buClr>
            </a:pPr>
            <a:endParaRPr lang="en-US" sz="2100" dirty="0">
              <a:solidFill>
                <a:srgbClr val="000000"/>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2468934"/>
            <a:ext cx="5257800" cy="3101534"/>
          </a:xfrm>
          <a:prstGeom prst="rect">
            <a:avLst/>
          </a:prstGeom>
        </p:spPr>
      </p:pic>
      <p:grpSp>
        <p:nvGrpSpPr>
          <p:cNvPr id="20" name="Group 19"/>
          <p:cNvGrpSpPr/>
          <p:nvPr/>
        </p:nvGrpSpPr>
        <p:grpSpPr>
          <a:xfrm>
            <a:off x="76200" y="2504390"/>
            <a:ext cx="3810000" cy="2858401"/>
            <a:chOff x="0" y="3999599"/>
            <a:chExt cx="3810000" cy="2858401"/>
          </a:xfrm>
        </p:grpSpPr>
        <p:sp>
          <p:nvSpPr>
            <p:cNvPr id="5" name="Oval 4"/>
            <p:cNvSpPr/>
            <p:nvPr/>
          </p:nvSpPr>
          <p:spPr>
            <a:xfrm>
              <a:off x="888773" y="6019800"/>
              <a:ext cx="1905000" cy="1524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155927" y="5562600"/>
              <a:ext cx="1383846" cy="762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472746" y="5143500"/>
              <a:ext cx="737054" cy="762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574573" y="4831082"/>
              <a:ext cx="533400" cy="4571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189133"/>
              <a:ext cx="3429000" cy="6688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29000" y="3999599"/>
              <a:ext cx="381000" cy="2858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0200" y="3999599"/>
              <a:ext cx="1828800" cy="115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14500" y="4114800"/>
              <a:ext cx="266700" cy="228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07923" y="4495800"/>
              <a:ext cx="266700" cy="45719"/>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0" y="4038600"/>
              <a:ext cx="1524000" cy="381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Ultrasonic Sensor</a:t>
              </a:r>
              <a:endParaRPr lang="en-US" sz="1200" dirty="0"/>
            </a:p>
          </p:txBody>
        </p:sp>
        <p:sp>
          <p:nvSpPr>
            <p:cNvPr id="22" name="Right Arrow 21"/>
            <p:cNvSpPr/>
            <p:nvPr/>
          </p:nvSpPr>
          <p:spPr>
            <a:xfrm>
              <a:off x="0" y="4953000"/>
              <a:ext cx="1472746" cy="381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smtClean="0"/>
                <a:t>Signal Projection</a:t>
              </a:r>
              <a:endParaRPr lang="en-US" sz="1200" dirty="0"/>
            </a:p>
          </p:txBody>
        </p:sp>
      </p:grpSp>
      <p:sp>
        <p:nvSpPr>
          <p:cNvPr id="21" name="Right Arrow 20"/>
          <p:cNvSpPr/>
          <p:nvPr/>
        </p:nvSpPr>
        <p:spPr>
          <a:xfrm>
            <a:off x="2514600" y="3048000"/>
            <a:ext cx="1812469"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Data Logger</a:t>
            </a:r>
            <a:endParaRPr lang="en-US" dirty="0"/>
          </a:p>
        </p:txBody>
      </p:sp>
      <p:sp>
        <p:nvSpPr>
          <p:cNvPr id="25" name="Right Arrow 24"/>
          <p:cNvSpPr/>
          <p:nvPr/>
        </p:nvSpPr>
        <p:spPr>
          <a:xfrm rot="952940">
            <a:off x="3831597" y="2581153"/>
            <a:ext cx="2146077"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SDI-12 Converter</a:t>
            </a:r>
            <a:endParaRPr lang="en-US" dirty="0"/>
          </a:p>
        </p:txBody>
      </p:sp>
      <p:sp>
        <p:nvSpPr>
          <p:cNvPr id="23" name="Left Arrow 22"/>
          <p:cNvSpPr/>
          <p:nvPr/>
        </p:nvSpPr>
        <p:spPr>
          <a:xfrm rot="3514379">
            <a:off x="6911559" y="4153235"/>
            <a:ext cx="2286000" cy="412435"/>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Ultrasonic Sensor</a:t>
            </a:r>
            <a:endParaRPr lang="en-US" dirty="0"/>
          </a:p>
        </p:txBody>
      </p:sp>
    </p:spTree>
    <p:custDataLst>
      <p:tags r:id="rId1"/>
    </p:custDataLst>
    <p:extLst>
      <p:ext uri="{BB962C8B-B14F-4D97-AF65-F5344CB8AC3E}">
        <p14:creationId xmlns:p14="http://schemas.microsoft.com/office/powerpoint/2010/main" val="3762381247"/>
      </p:ext>
    </p:extLst>
  </p:cSld>
  <p:clrMapOvr>
    <a:masterClrMapping/>
  </p:clrMapOvr>
  <mc:AlternateContent xmlns:mc="http://schemas.openxmlformats.org/markup-compatibility/2006" xmlns:p14="http://schemas.microsoft.com/office/powerpoint/2010/main">
    <mc:Choice Requires="p14">
      <p:transition spd="slow" p14:dur="2000" advTm="250284"/>
    </mc:Choice>
    <mc:Fallback xmlns="">
      <p:transition spd="slow" advTm="25028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63284" y="228600"/>
            <a:ext cx="8523516" cy="762000"/>
          </a:xfrm>
        </p:spPr>
        <p:txBody>
          <a:bodyPr>
            <a:normAutofit fontScale="90000"/>
          </a:bodyPr>
          <a:lstStyle/>
          <a:p>
            <a:r>
              <a:rPr lang="en-US" dirty="0" smtClean="0"/>
              <a:t/>
            </a:r>
            <a:br>
              <a:rPr lang="en-US" dirty="0" smtClean="0"/>
            </a:br>
            <a:r>
              <a:rPr lang="en-US" dirty="0" smtClean="0"/>
              <a:t>Ultrasonic Sensor Installation and Location</a:t>
            </a:r>
            <a:endParaRPr lang="en-US" dirty="0"/>
          </a:p>
        </p:txBody>
      </p:sp>
      <p:sp>
        <p:nvSpPr>
          <p:cNvPr id="30" name="Content Placeholder 2"/>
          <p:cNvSpPr txBox="1">
            <a:spLocks/>
          </p:cNvSpPr>
          <p:nvPr>
            <p:custDataLst>
              <p:tags r:id="rId3"/>
            </p:custDataLst>
          </p:nvPr>
        </p:nvSpPr>
        <p:spPr>
          <a:xfrm>
            <a:off x="5067300" y="1447800"/>
            <a:ext cx="3810000" cy="2438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sz="2100" dirty="0" smtClean="0"/>
              <a:t>Ideal Location</a:t>
            </a:r>
          </a:p>
          <a:p>
            <a:pPr lvl="1">
              <a:buClr>
                <a:srgbClr val="7A7A7A"/>
              </a:buClr>
            </a:pPr>
            <a:r>
              <a:rPr lang="en-US" sz="1700" dirty="0" smtClean="0"/>
              <a:t>Need a Bridge or Platform directly over water</a:t>
            </a:r>
            <a:endParaRPr lang="en-GB" sz="1700" dirty="0" smtClean="0"/>
          </a:p>
          <a:p>
            <a:pPr lvl="1">
              <a:buClr>
                <a:srgbClr val="7A7A7A"/>
              </a:buClr>
            </a:pPr>
            <a:r>
              <a:rPr lang="en-GB" sz="1700" dirty="0" smtClean="0"/>
              <a:t>Not practical in reservoirs or rivers with shallow slopes</a:t>
            </a:r>
          </a:p>
          <a:p>
            <a:pPr lvl="1">
              <a:buClr>
                <a:srgbClr val="7A7A7A"/>
              </a:buClr>
            </a:pPr>
            <a:r>
              <a:rPr lang="en-GB" sz="1700" dirty="0" smtClean="0"/>
              <a:t>More ideally suited for canals</a:t>
            </a:r>
          </a:p>
          <a:p>
            <a:pPr lvl="1">
              <a:buClr>
                <a:srgbClr val="7A7A7A"/>
              </a:buClr>
            </a:pPr>
            <a:r>
              <a:rPr lang="en-GB" sz="1700" dirty="0" smtClean="0"/>
              <a:t>Measurement distance up to 10m</a:t>
            </a:r>
            <a:endParaRPr lang="en-US" sz="1700" dirty="0" smtClean="0"/>
          </a:p>
          <a:p>
            <a:pPr>
              <a:buClr>
                <a:srgbClr val="7A7A7A"/>
              </a:buClr>
            </a:pPr>
            <a:endParaRPr lang="en-US" sz="2100" dirty="0">
              <a:solidFill>
                <a:srgbClr val="000000"/>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3975100"/>
            <a:ext cx="4038600" cy="2692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1447800"/>
            <a:ext cx="3810000" cy="2845741"/>
          </a:xfrm>
          <a:prstGeom prst="rect">
            <a:avLst/>
          </a:prstGeom>
        </p:spPr>
      </p:pic>
    </p:spTree>
    <p:custDataLst>
      <p:tags r:id="rId1"/>
    </p:custDataLst>
    <p:extLst>
      <p:ext uri="{BB962C8B-B14F-4D97-AF65-F5344CB8AC3E}">
        <p14:creationId xmlns:p14="http://schemas.microsoft.com/office/powerpoint/2010/main" val="323118669"/>
      </p:ext>
    </p:extLst>
  </p:cSld>
  <p:clrMapOvr>
    <a:masterClrMapping/>
  </p:clrMapOvr>
  <mc:AlternateContent xmlns:mc="http://schemas.openxmlformats.org/markup-compatibility/2006" xmlns:p14="http://schemas.microsoft.com/office/powerpoint/2010/main">
    <mc:Choice Requires="p14">
      <p:transition spd="slow" p14:dur="2000" advTm="250284"/>
    </mc:Choice>
    <mc:Fallback xmlns="">
      <p:transition spd="slow" advTm="25028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Ultrasonic Sensor Advantages/Disadvantages</a:t>
            </a:r>
            <a:endParaRPr lang="en-US" dirty="0"/>
          </a:p>
        </p:txBody>
      </p:sp>
      <p:sp>
        <p:nvSpPr>
          <p:cNvPr id="24" name="Content Placeholder 2"/>
          <p:cNvSpPr txBox="1">
            <a:spLocks/>
          </p:cNvSpPr>
          <p:nvPr>
            <p:custDataLst>
              <p:tags r:id="rId3"/>
            </p:custDataLst>
          </p:nvPr>
        </p:nvSpPr>
        <p:spPr>
          <a:xfrm>
            <a:off x="330200" y="3733800"/>
            <a:ext cx="3810000" cy="2209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sz="2100" dirty="0" smtClean="0"/>
              <a:t>Disadvantages</a:t>
            </a:r>
          </a:p>
          <a:p>
            <a:pPr lvl="1">
              <a:buClr>
                <a:srgbClr val="7A7A7A"/>
              </a:buClr>
            </a:pPr>
            <a:r>
              <a:rPr lang="en-GB" sz="1700" dirty="0" smtClean="0"/>
              <a:t>Need structure </a:t>
            </a:r>
            <a:r>
              <a:rPr lang="en-GB" sz="1700" dirty="0"/>
              <a:t>to mount the sensor (bridge railing or boom) </a:t>
            </a:r>
            <a:endParaRPr lang="en-GB" sz="1700" dirty="0" smtClean="0"/>
          </a:p>
          <a:p>
            <a:pPr lvl="1">
              <a:buClr>
                <a:srgbClr val="7A7A7A"/>
              </a:buClr>
            </a:pPr>
            <a:r>
              <a:rPr lang="en-GB" sz="1700" dirty="0" smtClean="0"/>
              <a:t>Measurement </a:t>
            </a:r>
            <a:r>
              <a:rPr lang="en-GB" sz="1700" dirty="0"/>
              <a:t>is not as </a:t>
            </a:r>
            <a:r>
              <a:rPr lang="en-GB" sz="1700" dirty="0" smtClean="0"/>
              <a:t>accurate </a:t>
            </a:r>
            <a:r>
              <a:rPr lang="en-GB" sz="1700" dirty="0"/>
              <a:t>as other measurement techniques, usually being within </a:t>
            </a:r>
            <a:r>
              <a:rPr lang="en-GB" sz="1700" dirty="0" smtClean="0"/>
              <a:t>.25 to .4 </a:t>
            </a:r>
            <a:r>
              <a:rPr lang="en-GB" sz="1700" dirty="0"/>
              <a:t>% of </a:t>
            </a:r>
            <a:r>
              <a:rPr lang="en-GB" sz="1700" dirty="0" smtClean="0"/>
              <a:t>the measured distance</a:t>
            </a:r>
            <a:endParaRPr lang="en-US" sz="1700" dirty="0" smtClean="0"/>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pic>
        <p:nvPicPr>
          <p:cNvPr id="2050" name="Picture 2" descr="C:\Documents and Settings\Administrator\Desktop\India Training- July 2012\India Training- Powerpoint images\station 2 adcp 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6000" y="3619500"/>
            <a:ext cx="431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custDataLst>
              <p:tags r:id="rId4"/>
            </p:custDataLst>
          </p:nvPr>
        </p:nvSpPr>
        <p:spPr>
          <a:xfrm>
            <a:off x="279400" y="1853492"/>
            <a:ext cx="7848600" cy="142310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sz="2100" dirty="0" smtClean="0"/>
              <a:t>Advantages</a:t>
            </a:r>
          </a:p>
          <a:p>
            <a:pPr lvl="1">
              <a:buClr>
                <a:srgbClr val="7A7A7A"/>
              </a:buClr>
            </a:pPr>
            <a:r>
              <a:rPr lang="en-GB" sz="1700" dirty="0"/>
              <a:t>The advantage to the ultrasonic sensor is the price (around </a:t>
            </a:r>
            <a:r>
              <a:rPr lang="en-GB" sz="1700" dirty="0" smtClean="0"/>
              <a:t>75,000 INR)</a:t>
            </a:r>
          </a:p>
          <a:p>
            <a:pPr lvl="1">
              <a:buClr>
                <a:srgbClr val="7A7A7A"/>
              </a:buClr>
            </a:pPr>
            <a:r>
              <a:rPr lang="en-GB" sz="1700" dirty="0" smtClean="0"/>
              <a:t>Non-contact </a:t>
            </a:r>
            <a:r>
              <a:rPr lang="en-GB" sz="1700" dirty="0"/>
              <a:t>method of measurement. The measurement is generally unaffected by the transparency, reflectivity, opacity or </a:t>
            </a:r>
            <a:r>
              <a:rPr lang="en-GB" sz="1700" dirty="0" err="1"/>
              <a:t>color</a:t>
            </a:r>
            <a:r>
              <a:rPr lang="en-GB" sz="1700" dirty="0"/>
              <a:t> of the </a:t>
            </a:r>
            <a:r>
              <a:rPr lang="en-GB" sz="1700" dirty="0" smtClean="0"/>
              <a:t>target</a:t>
            </a:r>
          </a:p>
          <a:p>
            <a:pPr lvl="1">
              <a:buClr>
                <a:srgbClr val="7A7A7A"/>
              </a:buClr>
            </a:pPr>
            <a:endParaRPr lang="en-US" sz="1700" dirty="0" smtClean="0">
              <a:solidFill>
                <a:srgbClr val="000000"/>
              </a:solidFill>
            </a:endParaRPr>
          </a:p>
          <a:p>
            <a:pPr>
              <a:buClr>
                <a:srgbClr val="7A7A7A"/>
              </a:buClr>
            </a:pPr>
            <a:endParaRPr lang="en-US" sz="2100" dirty="0">
              <a:solidFill>
                <a:srgbClr val="000000"/>
              </a:solidFill>
            </a:endParaRPr>
          </a:p>
        </p:txBody>
      </p:sp>
    </p:spTree>
    <p:custDataLst>
      <p:tags r:id="rId1"/>
    </p:custDataLst>
    <p:extLst>
      <p:ext uri="{BB962C8B-B14F-4D97-AF65-F5344CB8AC3E}">
        <p14:creationId xmlns:p14="http://schemas.microsoft.com/office/powerpoint/2010/main" val="4099812103"/>
      </p:ext>
    </p:extLst>
  </p:cSld>
  <p:clrMapOvr>
    <a:masterClrMapping/>
  </p:clrMapOvr>
  <mc:AlternateContent xmlns:mc="http://schemas.openxmlformats.org/markup-compatibility/2006" xmlns:p14="http://schemas.microsoft.com/office/powerpoint/2010/main">
    <mc:Choice Requires="p14">
      <p:transition spd="slow" p14:dur="2000" advTm="48787"/>
    </mc:Choice>
    <mc:Fallback xmlns="">
      <p:transition spd="slow" advTm="48787"/>
    </mc:Fallback>
  </mc:AlternateContent>
  <p:timing>
    <p:tnLst>
      <p:par>
        <p:cTn id="1" dur="indefinite" restart="never" nodeType="tmRoot"/>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152400"/>
            <a:ext cx="8229600" cy="990600"/>
          </a:xfrm>
        </p:spPr>
        <p:txBody>
          <a:bodyPr>
            <a:normAutofit fontScale="90000"/>
          </a:bodyPr>
          <a:lstStyle/>
          <a:p>
            <a:r>
              <a:rPr lang="en-US" dirty="0" smtClean="0"/>
              <a:t/>
            </a:r>
            <a:br>
              <a:rPr lang="en-US" dirty="0" smtClean="0"/>
            </a:br>
            <a:r>
              <a:rPr lang="en-US" dirty="0" smtClean="0"/>
              <a:t>Radar</a:t>
            </a:r>
            <a:endParaRPr lang="en-US" dirty="0"/>
          </a:p>
        </p:txBody>
      </p:sp>
      <p:sp>
        <p:nvSpPr>
          <p:cNvPr id="3" name="Content Placeholder 2"/>
          <p:cNvSpPr>
            <a:spLocks noGrp="1"/>
          </p:cNvSpPr>
          <p:nvPr>
            <p:ph idx="1"/>
            <p:custDataLst>
              <p:tags r:id="rId3"/>
            </p:custDataLst>
          </p:nvPr>
        </p:nvSpPr>
        <p:spPr>
          <a:xfrm>
            <a:off x="457200" y="1371600"/>
            <a:ext cx="8229600" cy="838200"/>
          </a:xfrm>
        </p:spPr>
        <p:txBody>
          <a:bodyPr>
            <a:normAutofit fontScale="62500" lnSpcReduction="20000"/>
          </a:bodyPr>
          <a:lstStyle/>
          <a:p>
            <a:r>
              <a:rPr lang="en-US" dirty="0" smtClean="0"/>
              <a:t>Concept</a:t>
            </a:r>
          </a:p>
          <a:p>
            <a:pPr lvl="1"/>
            <a:r>
              <a:rPr lang="en-GB" dirty="0" smtClean="0"/>
              <a:t>The </a:t>
            </a:r>
            <a:r>
              <a:rPr lang="en-GB" dirty="0"/>
              <a:t>radar works by releasing </a:t>
            </a:r>
            <a:r>
              <a:rPr lang="en-GB" u="sng" dirty="0"/>
              <a:t>electromagnetic energy</a:t>
            </a:r>
            <a:r>
              <a:rPr lang="en-GB" dirty="0"/>
              <a:t>, which is reflected by objects with high dielectric properties (ex: metal and water</a:t>
            </a:r>
            <a:r>
              <a:rPr lang="en-GB" dirty="0" smtClean="0"/>
              <a:t>)</a:t>
            </a: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1653" y="2468887"/>
            <a:ext cx="5034247" cy="3901426"/>
          </a:xfrm>
          <a:prstGeom prst="rect">
            <a:avLst/>
          </a:prstGeom>
        </p:spPr>
      </p:pic>
      <p:sp>
        <p:nvSpPr>
          <p:cNvPr id="5" name="Content Placeholder 2"/>
          <p:cNvSpPr txBox="1">
            <a:spLocks/>
          </p:cNvSpPr>
          <p:nvPr>
            <p:custDataLst>
              <p:tags r:id="rId4"/>
            </p:custDataLst>
          </p:nvPr>
        </p:nvSpPr>
        <p:spPr>
          <a:xfrm>
            <a:off x="228600" y="2286000"/>
            <a:ext cx="3810000" cy="42672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buClr>
                <a:srgbClr val="7A7A7A"/>
              </a:buClr>
            </a:pPr>
            <a:r>
              <a:rPr lang="en-GB" sz="1800" dirty="0" smtClean="0"/>
              <a:t>The distance reflected by the microwave energy is determined by the measurement of the time of flight divided by the speed of light</a:t>
            </a:r>
            <a:r>
              <a:rPr lang="en-GB" sz="1800" dirty="0"/>
              <a:t>.</a:t>
            </a:r>
            <a:endParaRPr lang="en-GB" sz="1800" dirty="0" smtClean="0"/>
          </a:p>
          <a:p>
            <a:pPr lvl="1">
              <a:buClr>
                <a:srgbClr val="7A7A7A"/>
              </a:buClr>
            </a:pPr>
            <a:r>
              <a:rPr lang="en-GB" sz="1800" dirty="0" smtClean="0"/>
              <a:t>Various frequencies from 1 </a:t>
            </a:r>
            <a:r>
              <a:rPr lang="en-GB" sz="1800" dirty="0" err="1" smtClean="0"/>
              <a:t>Ghz</a:t>
            </a:r>
            <a:r>
              <a:rPr lang="en-GB" sz="1800" dirty="0" smtClean="0"/>
              <a:t> to 30 </a:t>
            </a:r>
            <a:r>
              <a:rPr lang="en-GB" sz="1800" dirty="0" err="1" smtClean="0"/>
              <a:t>Ghz</a:t>
            </a:r>
            <a:r>
              <a:rPr lang="en-GB" sz="1800" dirty="0" smtClean="0"/>
              <a:t> are typically used, with the higher the frequency, the more accurate and more costly the device</a:t>
            </a:r>
            <a:endParaRPr lang="en-US" sz="1800" dirty="0" smtClean="0"/>
          </a:p>
          <a:p>
            <a:pPr lvl="1">
              <a:buClr>
                <a:srgbClr val="7A7A7A"/>
              </a:buClr>
            </a:pPr>
            <a:r>
              <a:rPr lang="en-US" sz="1600" dirty="0" smtClean="0"/>
              <a:t>Components</a:t>
            </a:r>
          </a:p>
          <a:p>
            <a:pPr lvl="2">
              <a:buClr>
                <a:srgbClr val="7A7A7A"/>
              </a:buClr>
            </a:pPr>
            <a:r>
              <a:rPr lang="en-US" sz="1600" dirty="0" smtClean="0"/>
              <a:t>Radar</a:t>
            </a:r>
          </a:p>
          <a:p>
            <a:pPr lvl="2">
              <a:buClr>
                <a:srgbClr val="7A7A7A"/>
              </a:buClr>
            </a:pPr>
            <a:r>
              <a:rPr lang="en-US" sz="1600" dirty="0" smtClean="0"/>
              <a:t>Mounting Platform</a:t>
            </a:r>
          </a:p>
          <a:p>
            <a:pPr lvl="2">
              <a:buClr>
                <a:srgbClr val="7A7A7A"/>
              </a:buClr>
            </a:pPr>
            <a:r>
              <a:rPr lang="en-US" sz="1600" dirty="0" smtClean="0"/>
              <a:t>Pipe</a:t>
            </a:r>
            <a:endParaRPr lang="en-US" sz="1600" dirty="0"/>
          </a:p>
        </p:txBody>
      </p:sp>
    </p:spTree>
    <p:custDataLst>
      <p:tags r:id="rId1"/>
    </p:custDataLst>
    <p:extLst>
      <p:ext uri="{BB962C8B-B14F-4D97-AF65-F5344CB8AC3E}">
        <p14:creationId xmlns:p14="http://schemas.microsoft.com/office/powerpoint/2010/main" val="1360145373"/>
      </p:ext>
    </p:extLst>
  </p:cSld>
  <p:clrMapOvr>
    <a:masterClrMapping/>
  </p:clrMapOvr>
  <mc:AlternateContent xmlns:mc="http://schemas.openxmlformats.org/markup-compatibility/2006" xmlns:p14="http://schemas.microsoft.com/office/powerpoint/2010/main">
    <mc:Choice Requires="p14">
      <p:transition spd="slow" p14:dur="2000" advTm="55644"/>
    </mc:Choice>
    <mc:Fallback xmlns="">
      <p:transition spd="slow" advTm="5564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152400"/>
            <a:ext cx="8229600" cy="1143000"/>
          </a:xfrm>
        </p:spPr>
        <p:txBody>
          <a:bodyPr>
            <a:normAutofit fontScale="90000"/>
          </a:bodyPr>
          <a:lstStyle/>
          <a:p>
            <a:r>
              <a:rPr lang="en-US" dirty="0" smtClean="0"/>
              <a:t/>
            </a:r>
            <a:br>
              <a:rPr lang="en-US" dirty="0" smtClean="0"/>
            </a:br>
            <a:r>
              <a:rPr lang="en-US" dirty="0" smtClean="0"/>
              <a:t>Radar Installation and Location</a:t>
            </a:r>
            <a:endParaRPr lang="en-US" dirty="0"/>
          </a:p>
        </p:txBody>
      </p:sp>
      <p:sp>
        <p:nvSpPr>
          <p:cNvPr id="3" name="Content Placeholder 2"/>
          <p:cNvSpPr>
            <a:spLocks noGrp="1"/>
          </p:cNvSpPr>
          <p:nvPr>
            <p:ph idx="1"/>
            <p:custDataLst>
              <p:tags r:id="rId3"/>
            </p:custDataLst>
          </p:nvPr>
        </p:nvSpPr>
        <p:spPr>
          <a:xfrm>
            <a:off x="457200" y="1219200"/>
            <a:ext cx="8229600" cy="3200400"/>
          </a:xfrm>
        </p:spPr>
        <p:txBody>
          <a:bodyPr>
            <a:normAutofit fontScale="70000" lnSpcReduction="20000"/>
          </a:bodyPr>
          <a:lstStyle/>
          <a:p>
            <a:r>
              <a:rPr lang="en-US" dirty="0" smtClean="0"/>
              <a:t>Installation</a:t>
            </a:r>
          </a:p>
          <a:p>
            <a:pPr lvl="1"/>
            <a:r>
              <a:rPr lang="en-US" dirty="0"/>
              <a:t>Requires some sort of bridge or platform to mount the sensor</a:t>
            </a:r>
          </a:p>
          <a:p>
            <a:pPr lvl="1"/>
            <a:r>
              <a:rPr lang="en-US" dirty="0"/>
              <a:t>Sensor must not have any object within the area of signal projection</a:t>
            </a:r>
          </a:p>
          <a:p>
            <a:pPr lvl="1"/>
            <a:r>
              <a:rPr lang="en-US" dirty="0"/>
              <a:t>Should be mounted where it can easily be accessed to repair if </a:t>
            </a:r>
            <a:r>
              <a:rPr lang="en-US" dirty="0" smtClean="0"/>
              <a:t>necessary</a:t>
            </a:r>
          </a:p>
          <a:p>
            <a:r>
              <a:rPr lang="en-US" dirty="0" smtClean="0"/>
              <a:t>Ideal Location</a:t>
            </a:r>
          </a:p>
          <a:p>
            <a:pPr lvl="1"/>
            <a:r>
              <a:rPr lang="en-GB" dirty="0" smtClean="0"/>
              <a:t>Better than ultrasonic sensor </a:t>
            </a:r>
            <a:r>
              <a:rPr lang="en-GB" dirty="0"/>
              <a:t>for use in moist, vaporous, and dusty environments as well as in applications in which temperatures </a:t>
            </a:r>
            <a:r>
              <a:rPr lang="en-GB" dirty="0" smtClean="0"/>
              <a:t>vary</a:t>
            </a:r>
          </a:p>
          <a:p>
            <a:pPr lvl="1"/>
            <a:r>
              <a:rPr lang="en-GB" dirty="0" smtClean="0"/>
              <a:t>Requires </a:t>
            </a:r>
            <a:r>
              <a:rPr lang="en-GB" dirty="0"/>
              <a:t>some structure (bridge railing or boom) to be mounted </a:t>
            </a:r>
            <a:r>
              <a:rPr lang="en-GB" dirty="0" smtClean="0"/>
              <a:t>on </a:t>
            </a:r>
          </a:p>
          <a:p>
            <a:pPr marL="393192" lvl="1" indent="0">
              <a:buNone/>
            </a:pPr>
            <a:endParaRPr lang="en-US" dirty="0"/>
          </a:p>
          <a:p>
            <a:pPr lvl="1"/>
            <a:endParaRPr lang="en-US" dirty="0"/>
          </a:p>
        </p:txBody>
      </p:sp>
      <p:pic>
        <p:nvPicPr>
          <p:cNvPr id="4" name="Picture 3"/>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5486400" y="4419600"/>
            <a:ext cx="3048000" cy="233587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343400"/>
            <a:ext cx="32766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43202109"/>
      </p:ext>
    </p:extLst>
  </p:cSld>
  <p:clrMapOvr>
    <a:masterClrMapping/>
  </p:clrMapOvr>
  <mc:AlternateContent xmlns:mc="http://schemas.openxmlformats.org/markup-compatibility/2006" xmlns:p14="http://schemas.microsoft.com/office/powerpoint/2010/main">
    <mc:Choice Requires="p14">
      <p:transition spd="slow" p14:dur="2000" advTm="90913"/>
    </mc:Choice>
    <mc:Fallback xmlns="">
      <p:transition spd="slow" advTm="90913"/>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Radar Advantages/Disadvantages</a:t>
            </a:r>
            <a:endParaRPr lang="en-US" dirty="0"/>
          </a:p>
        </p:txBody>
      </p:sp>
      <p:sp>
        <p:nvSpPr>
          <p:cNvPr id="3" name="Content Placeholder 2"/>
          <p:cNvSpPr>
            <a:spLocks noGrp="1"/>
          </p:cNvSpPr>
          <p:nvPr>
            <p:ph idx="1"/>
            <p:custDataLst>
              <p:tags r:id="rId3"/>
            </p:custDataLst>
          </p:nvPr>
        </p:nvSpPr>
        <p:spPr/>
        <p:txBody>
          <a:bodyPr>
            <a:normAutofit fontScale="85000" lnSpcReduction="20000"/>
          </a:bodyPr>
          <a:lstStyle/>
          <a:p>
            <a:r>
              <a:rPr lang="en-US" dirty="0" smtClean="0"/>
              <a:t>Advantages</a:t>
            </a:r>
          </a:p>
          <a:p>
            <a:pPr lvl="1"/>
            <a:r>
              <a:rPr lang="en-GB" dirty="0" smtClean="0"/>
              <a:t>Non-Contact Solution</a:t>
            </a:r>
          </a:p>
          <a:p>
            <a:pPr lvl="1"/>
            <a:r>
              <a:rPr lang="en-GB" dirty="0" smtClean="0"/>
              <a:t>Radar </a:t>
            </a:r>
            <a:r>
              <a:rPr lang="en-GB" dirty="0"/>
              <a:t>will penetrate temperature and vapour layers that may cause problems for </a:t>
            </a:r>
            <a:r>
              <a:rPr lang="en-GB" dirty="0" smtClean="0"/>
              <a:t>ultrasonic </a:t>
            </a:r>
          </a:p>
          <a:p>
            <a:pPr lvl="1"/>
            <a:r>
              <a:rPr lang="en-GB" dirty="0" smtClean="0"/>
              <a:t>Compared </a:t>
            </a:r>
            <a:r>
              <a:rPr lang="en-GB" dirty="0"/>
              <a:t>to the ultrasonic, </a:t>
            </a:r>
            <a:r>
              <a:rPr lang="en-GB" dirty="0" smtClean="0"/>
              <a:t>radar provides </a:t>
            </a:r>
            <a:r>
              <a:rPr lang="en-GB" dirty="0"/>
              <a:t>a solution with a </a:t>
            </a:r>
            <a:r>
              <a:rPr lang="en-GB" dirty="0" smtClean="0"/>
              <a:t>greater range of detection between the sensor and the water body (&gt; 30 m)</a:t>
            </a:r>
          </a:p>
          <a:p>
            <a:pPr lvl="1"/>
            <a:r>
              <a:rPr lang="en-GB" dirty="0" smtClean="0"/>
              <a:t>The </a:t>
            </a:r>
            <a:r>
              <a:rPr lang="en-GB" dirty="0"/>
              <a:t>radar </a:t>
            </a:r>
            <a:r>
              <a:rPr lang="en-GB" dirty="0" smtClean="0"/>
              <a:t>is more accurate than the ultrasonic sensor</a:t>
            </a:r>
            <a:endParaRPr lang="en-US" dirty="0" smtClean="0"/>
          </a:p>
          <a:p>
            <a:r>
              <a:rPr lang="en-US" dirty="0" smtClean="0"/>
              <a:t>Disadvantages</a:t>
            </a:r>
          </a:p>
          <a:p>
            <a:pPr lvl="1"/>
            <a:r>
              <a:rPr lang="en-US" dirty="0" smtClean="0"/>
              <a:t>Need a bridge or platform to mount (same as ultrasonic sensor)</a:t>
            </a:r>
          </a:p>
          <a:p>
            <a:pPr lvl="1"/>
            <a:r>
              <a:rPr lang="en-US" dirty="0" smtClean="0"/>
              <a:t>More expensive than ultrasonic sensor</a:t>
            </a:r>
            <a:endParaRPr lang="en-US" dirty="0"/>
          </a:p>
        </p:txBody>
      </p:sp>
    </p:spTree>
    <p:custDataLst>
      <p:tags r:id="rId1"/>
    </p:custDataLst>
    <p:extLst>
      <p:ext uri="{BB962C8B-B14F-4D97-AF65-F5344CB8AC3E}">
        <p14:creationId xmlns:p14="http://schemas.microsoft.com/office/powerpoint/2010/main" val="1285602124"/>
      </p:ext>
    </p:extLst>
  </p:cSld>
  <p:clrMapOvr>
    <a:masterClrMapping/>
  </p:clrMapOvr>
  <mc:AlternateContent xmlns:mc="http://schemas.openxmlformats.org/markup-compatibility/2006" xmlns:p14="http://schemas.microsoft.com/office/powerpoint/2010/main">
    <mc:Choice Requires="p14">
      <p:transition spd="slow" p14:dur="2000" advTm="49523"/>
    </mc:Choice>
    <mc:Fallback xmlns="">
      <p:transition spd="slow" advTm="49523"/>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Discharge</a:t>
            </a:r>
            <a:endParaRPr lang="en-US" dirty="0"/>
          </a:p>
        </p:txBody>
      </p:sp>
      <p:sp>
        <p:nvSpPr>
          <p:cNvPr id="3" name="Content Placeholder 2"/>
          <p:cNvSpPr>
            <a:spLocks noGrp="1"/>
          </p:cNvSpPr>
          <p:nvPr>
            <p:ph idx="1"/>
            <p:custDataLst>
              <p:tags r:id="rId3"/>
            </p:custDataLst>
          </p:nvPr>
        </p:nvSpPr>
        <p:spPr/>
        <p:txBody>
          <a:bodyPr>
            <a:normAutofit/>
          </a:bodyPr>
          <a:lstStyle/>
          <a:p>
            <a:r>
              <a:rPr lang="en-US" sz="3600" dirty="0" smtClean="0"/>
              <a:t>Acoustic Doppler Systems</a:t>
            </a:r>
          </a:p>
          <a:p>
            <a:pPr lvl="1"/>
            <a:r>
              <a:rPr lang="en-US" sz="3600" dirty="0" smtClean="0"/>
              <a:t>Fixed mounts</a:t>
            </a:r>
          </a:p>
          <a:p>
            <a:pPr lvl="1"/>
            <a:r>
              <a:rPr lang="en-US" sz="3600" dirty="0" smtClean="0"/>
              <a:t>Profilers</a:t>
            </a:r>
          </a:p>
          <a:p>
            <a:pPr lvl="1"/>
            <a:r>
              <a:rPr lang="en-US" sz="3600" dirty="0" smtClean="0"/>
              <a:t>Other applications</a:t>
            </a:r>
          </a:p>
        </p:txBody>
      </p:sp>
    </p:spTree>
    <p:custDataLst>
      <p:tags r:id="rId1"/>
    </p:custDataLst>
    <p:extLst>
      <p:ext uri="{BB962C8B-B14F-4D97-AF65-F5344CB8AC3E}">
        <p14:creationId xmlns:p14="http://schemas.microsoft.com/office/powerpoint/2010/main" val="396708215"/>
      </p:ext>
    </p:extLst>
  </p:cSld>
  <p:clrMapOvr>
    <a:masterClrMapping/>
  </p:clrMapOvr>
  <mc:AlternateContent xmlns:mc="http://schemas.openxmlformats.org/markup-compatibility/2006" xmlns:p14="http://schemas.microsoft.com/office/powerpoint/2010/main">
    <mc:Choice Requires="p14">
      <p:transition spd="slow" p14:dur="2000" advTm="17022"/>
    </mc:Choice>
    <mc:Fallback xmlns="">
      <p:transition spd="slow" advTm="17022"/>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30879" y="304800"/>
            <a:ext cx="8686800" cy="1066800"/>
          </a:xfrm>
        </p:spPr>
        <p:txBody>
          <a:bodyPr>
            <a:normAutofit/>
          </a:bodyPr>
          <a:lstStyle/>
          <a:p>
            <a:r>
              <a:rPr lang="en-US" sz="3600" dirty="0" smtClean="0"/>
              <a:t>Acoustic Doppler Systems</a:t>
            </a:r>
            <a:endParaRPr lang="en-US" sz="3600" dirty="0"/>
          </a:p>
        </p:txBody>
      </p:sp>
      <p:sp>
        <p:nvSpPr>
          <p:cNvPr id="3" name="Content Placeholder 2"/>
          <p:cNvSpPr>
            <a:spLocks noGrp="1"/>
          </p:cNvSpPr>
          <p:nvPr>
            <p:ph idx="1"/>
            <p:custDataLst>
              <p:tags r:id="rId3"/>
            </p:custDataLst>
          </p:nvPr>
        </p:nvSpPr>
        <p:spPr>
          <a:xfrm>
            <a:off x="114300" y="1524000"/>
            <a:ext cx="5410200" cy="5181600"/>
          </a:xfrm>
        </p:spPr>
        <p:txBody>
          <a:bodyPr>
            <a:normAutofit fontScale="70000" lnSpcReduction="20000"/>
          </a:bodyPr>
          <a:lstStyle/>
          <a:p>
            <a:r>
              <a:rPr lang="en-US" dirty="0" smtClean="0"/>
              <a:t>Concept</a:t>
            </a:r>
          </a:p>
          <a:p>
            <a:pPr lvl="1"/>
            <a:r>
              <a:rPr lang="en-GB" dirty="0" smtClean="0"/>
              <a:t>Acoustic Doppler systems rely </a:t>
            </a:r>
            <a:r>
              <a:rPr lang="en-GB" dirty="0"/>
              <a:t>on SONAR which uses sound waves to determine the distance to </a:t>
            </a:r>
            <a:r>
              <a:rPr lang="en-GB" dirty="0" smtClean="0"/>
              <a:t>targets</a:t>
            </a:r>
          </a:p>
          <a:p>
            <a:pPr lvl="1"/>
            <a:r>
              <a:rPr lang="en-GB" dirty="0" smtClean="0"/>
              <a:t>The Doppler </a:t>
            </a:r>
            <a:r>
              <a:rPr lang="en-GB" dirty="0"/>
              <a:t>Effect is used to resolve the </a:t>
            </a:r>
            <a:r>
              <a:rPr lang="en-GB" dirty="0" smtClean="0"/>
              <a:t>velocity of flowing water by bouncing acoustic signals of a known frequency off </a:t>
            </a:r>
            <a:r>
              <a:rPr lang="en-GB" dirty="0" err="1" smtClean="0"/>
              <a:t>backscatterers</a:t>
            </a:r>
            <a:r>
              <a:rPr lang="en-GB" dirty="0" smtClean="0"/>
              <a:t> or targets in the water column and measuring the change in frequency of the return signal.</a:t>
            </a:r>
          </a:p>
          <a:p>
            <a:pPr lvl="1"/>
            <a:r>
              <a:rPr lang="en-GB" dirty="0" smtClean="0"/>
              <a:t>Targets are generally sediment or organic materials in the water column that are moving at the same velocity and direction as the water.</a:t>
            </a:r>
          </a:p>
          <a:p>
            <a:r>
              <a:rPr lang="en-US" dirty="0" smtClean="0"/>
              <a:t>Types</a:t>
            </a:r>
            <a:endParaRPr lang="en-US" dirty="0"/>
          </a:p>
          <a:p>
            <a:pPr lvl="1"/>
            <a:r>
              <a:rPr lang="en-US" dirty="0" smtClean="0"/>
              <a:t>Fixed</a:t>
            </a:r>
          </a:p>
          <a:p>
            <a:pPr lvl="1"/>
            <a:r>
              <a:rPr lang="en-US" dirty="0" smtClean="0"/>
              <a:t>Current Profilers</a:t>
            </a:r>
            <a:endParaRPr lang="en-US" dirty="0"/>
          </a:p>
          <a:p>
            <a:endParaRPr lang="en-US" dirty="0" smtClean="0"/>
          </a:p>
        </p:txBody>
      </p:sp>
      <p:pic>
        <p:nvPicPr>
          <p:cNvPr id="5" name="Picture 4"/>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6312737" y="4432300"/>
            <a:ext cx="2626043" cy="22860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6" name="Picture 5"/>
          <p:cNvPicPr/>
          <p:nvPr>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6345916" y="1752600"/>
            <a:ext cx="2671763" cy="23241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979109090"/>
      </p:ext>
    </p:extLst>
  </p:cSld>
  <p:clrMapOvr>
    <a:masterClrMapping/>
  </p:clrMapOvr>
  <mc:AlternateContent xmlns:mc="http://schemas.openxmlformats.org/markup-compatibility/2006" xmlns:p14="http://schemas.microsoft.com/office/powerpoint/2010/main">
    <mc:Choice Requires="p14">
      <p:transition spd="slow" p14:dur="2000" advTm="68865"/>
    </mc:Choice>
    <mc:Fallback xmlns="">
      <p:transition spd="slow" advTm="68865"/>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705225" y="812800"/>
            <a:ext cx="4127747" cy="1295400"/>
          </a:xfrm>
        </p:spPr>
        <p:txBody>
          <a:bodyPr>
            <a:normAutofit/>
          </a:bodyPr>
          <a:lstStyle/>
          <a:p>
            <a:pPr algn="ctr"/>
            <a:r>
              <a:rPr lang="en-US" sz="3000" dirty="0" smtClean="0"/>
              <a:t>Acoustic Doppler Current Profilers (ADCP)</a:t>
            </a:r>
            <a:endParaRPr lang="en-US" sz="30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485229"/>
            <a:ext cx="4178053" cy="324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975" y="2451098"/>
            <a:ext cx="3504595"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custDataLst>
              <p:tags r:id="rId3"/>
            </p:custDataLst>
          </p:nvPr>
        </p:nvSpPr>
        <p:spPr>
          <a:xfrm>
            <a:off x="25400" y="965200"/>
            <a:ext cx="4127747" cy="990600"/>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3600" dirty="0" smtClean="0"/>
              <a:t>Acoustic Doppler Velocity Meters (ADVM)</a:t>
            </a:r>
            <a:endParaRPr lang="en-US" sz="3600" dirty="0"/>
          </a:p>
        </p:txBody>
      </p:sp>
    </p:spTree>
    <p:custDataLst>
      <p:tags r:id="rId1"/>
    </p:custDataLst>
    <p:extLst>
      <p:ext uri="{BB962C8B-B14F-4D97-AF65-F5344CB8AC3E}">
        <p14:creationId xmlns:p14="http://schemas.microsoft.com/office/powerpoint/2010/main" val="1580220777"/>
      </p:ext>
    </p:extLst>
  </p:cSld>
  <p:clrMapOvr>
    <a:masterClrMapping/>
  </p:clrMapOvr>
  <mc:AlternateContent xmlns:mc="http://schemas.openxmlformats.org/markup-compatibility/2006" xmlns:p14="http://schemas.microsoft.com/office/powerpoint/2010/main">
    <mc:Choice Requires="p14">
      <p:transition spd="slow" p14:dur="2000" advTm="68865"/>
    </mc:Choice>
    <mc:Fallback xmlns="">
      <p:transition spd="slow" advTm="68865"/>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ADVM - General Information</a:t>
            </a:r>
            <a:endParaRPr lang="en-US" dirty="0"/>
          </a:p>
        </p:txBody>
      </p:sp>
      <p:sp>
        <p:nvSpPr>
          <p:cNvPr id="3" name="Content Placeholder 2"/>
          <p:cNvSpPr>
            <a:spLocks noGrp="1"/>
          </p:cNvSpPr>
          <p:nvPr>
            <p:ph idx="1"/>
            <p:custDataLst>
              <p:tags r:id="rId3"/>
            </p:custDataLst>
          </p:nvPr>
        </p:nvSpPr>
        <p:spPr>
          <a:xfrm>
            <a:off x="457200" y="1752600"/>
            <a:ext cx="8229600" cy="4724400"/>
          </a:xfrm>
        </p:spPr>
        <p:txBody>
          <a:bodyPr>
            <a:normAutofit lnSpcReduction="10000"/>
          </a:bodyPr>
          <a:lstStyle/>
          <a:p>
            <a:r>
              <a:rPr lang="en-GB" dirty="0" smtClean="0"/>
              <a:t>Well-suited </a:t>
            </a:r>
            <a:r>
              <a:rPr lang="en-GB" dirty="0"/>
              <a:t>for </a:t>
            </a:r>
            <a:r>
              <a:rPr lang="en-GB" dirty="0" smtClean="0"/>
              <a:t>discharge measurements in canals with fixed channel geometry</a:t>
            </a:r>
          </a:p>
          <a:p>
            <a:r>
              <a:rPr lang="en-GB" dirty="0" smtClean="0"/>
              <a:t>Effective for monitoring discharge in tidally affected rivers or other unsteady flow reaches</a:t>
            </a:r>
            <a:endParaRPr lang="en-GB" dirty="0"/>
          </a:p>
          <a:p>
            <a:r>
              <a:rPr lang="en-US" dirty="0" smtClean="0"/>
              <a:t>ADVM’s can be a good alternative for streams where constant silting causes inaccuracy when using the traditional stage-discharge method.</a:t>
            </a:r>
          </a:p>
          <a:p>
            <a:r>
              <a:rPr lang="en-US" dirty="0" smtClean="0"/>
              <a:t>Useful for acquiring detailed velocity data for model calibration.</a:t>
            </a:r>
            <a:endParaRPr lang="en-US" dirty="0"/>
          </a:p>
          <a:p>
            <a:pPr marL="0" indent="0">
              <a:buNone/>
            </a:pPr>
            <a:endParaRPr lang="en-US" dirty="0" smtClean="0"/>
          </a:p>
        </p:txBody>
      </p:sp>
    </p:spTree>
    <p:custDataLst>
      <p:tags r:id="rId1"/>
    </p:custDataLst>
    <p:extLst>
      <p:ext uri="{BB962C8B-B14F-4D97-AF65-F5344CB8AC3E}">
        <p14:creationId xmlns:p14="http://schemas.microsoft.com/office/powerpoint/2010/main" val="2706254037"/>
      </p:ext>
    </p:extLst>
  </p:cSld>
  <p:clrMapOvr>
    <a:masterClrMapping/>
  </p:clrMapOvr>
  <mc:AlternateContent xmlns:mc="http://schemas.openxmlformats.org/markup-compatibility/2006" xmlns:p14="http://schemas.microsoft.com/office/powerpoint/2010/main">
    <mc:Choice Requires="p14">
      <p:transition spd="slow" p14:dur="2000" advTm="58723"/>
    </mc:Choice>
    <mc:Fallback xmlns="">
      <p:transition spd="slow" advTm="5872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Instrumentation Solutions For:</a:t>
            </a:r>
            <a:endParaRPr lang="en-US" dirty="0"/>
          </a:p>
        </p:txBody>
      </p:sp>
      <p:sp>
        <p:nvSpPr>
          <p:cNvPr id="3" name="Content Placeholder 2"/>
          <p:cNvSpPr>
            <a:spLocks noGrp="1"/>
          </p:cNvSpPr>
          <p:nvPr>
            <p:ph idx="1"/>
            <p:custDataLst>
              <p:tags r:id="rId3"/>
            </p:custDataLst>
          </p:nvPr>
        </p:nvSpPr>
        <p:spPr/>
        <p:txBody>
          <a:bodyPr>
            <a:normAutofit/>
          </a:bodyPr>
          <a:lstStyle/>
          <a:p>
            <a:r>
              <a:rPr lang="en-US" sz="3600" dirty="0" smtClean="0"/>
              <a:t>Surface Water Level</a:t>
            </a:r>
          </a:p>
          <a:p>
            <a:r>
              <a:rPr lang="en-US" sz="3600" dirty="0" smtClean="0"/>
              <a:t>Discharge</a:t>
            </a:r>
          </a:p>
          <a:p>
            <a:r>
              <a:rPr lang="en-US" sz="3600" dirty="0" smtClean="0"/>
              <a:t>Ground Water</a:t>
            </a:r>
          </a:p>
          <a:p>
            <a:r>
              <a:rPr lang="en-US" sz="3600" dirty="0" smtClean="0"/>
              <a:t>Data Loggers</a:t>
            </a:r>
            <a:endParaRPr lang="en-US" sz="3600" dirty="0"/>
          </a:p>
        </p:txBody>
      </p:sp>
    </p:spTree>
    <p:custDataLst>
      <p:tags r:id="rId1"/>
    </p:custDataLst>
    <p:extLst>
      <p:ext uri="{BB962C8B-B14F-4D97-AF65-F5344CB8AC3E}">
        <p14:creationId xmlns:p14="http://schemas.microsoft.com/office/powerpoint/2010/main" val="2081620913"/>
      </p:ext>
    </p:extLst>
  </p:cSld>
  <p:clrMapOvr>
    <a:masterClrMapping/>
  </p:clrMapOvr>
  <mc:AlternateContent xmlns:mc="http://schemas.openxmlformats.org/markup-compatibility/2006" xmlns:p14="http://schemas.microsoft.com/office/powerpoint/2010/main">
    <mc:Choice Requires="p14">
      <p:transition spd="slow" p14:dur="2000" advTm="16995"/>
    </mc:Choice>
    <mc:Fallback xmlns="">
      <p:transition spd="slow" advTm="1699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Upward Looking ADVM</a:t>
            </a:r>
            <a:endParaRPr lang="en-US" dirty="0"/>
          </a:p>
        </p:txBody>
      </p:sp>
      <p:sp>
        <p:nvSpPr>
          <p:cNvPr id="3" name="Content Placeholder 2"/>
          <p:cNvSpPr>
            <a:spLocks noGrp="1"/>
          </p:cNvSpPr>
          <p:nvPr>
            <p:ph idx="1"/>
            <p:custDataLst>
              <p:tags r:id="rId3"/>
            </p:custDataLst>
          </p:nvPr>
        </p:nvSpPr>
        <p:spPr>
          <a:xfrm>
            <a:off x="381000" y="1752600"/>
            <a:ext cx="6015037" cy="5105400"/>
          </a:xfrm>
        </p:spPr>
        <p:txBody>
          <a:bodyPr>
            <a:normAutofit lnSpcReduction="10000"/>
          </a:bodyPr>
          <a:lstStyle/>
          <a:p>
            <a:r>
              <a:rPr lang="en-GB" dirty="0" smtClean="0"/>
              <a:t>ADVM </a:t>
            </a:r>
            <a:r>
              <a:rPr lang="en-GB" dirty="0"/>
              <a:t>is </a:t>
            </a:r>
            <a:r>
              <a:rPr lang="en-GB" dirty="0" smtClean="0"/>
              <a:t>mounted to the </a:t>
            </a:r>
            <a:r>
              <a:rPr lang="en-GB" dirty="0"/>
              <a:t>bottom of the channel. </a:t>
            </a:r>
            <a:endParaRPr lang="en-GB" dirty="0" smtClean="0"/>
          </a:p>
          <a:p>
            <a:r>
              <a:rPr lang="en-GB" dirty="0" smtClean="0"/>
              <a:t>Channel shape is input into data logger for calculation of discharge.</a:t>
            </a:r>
          </a:p>
          <a:p>
            <a:r>
              <a:rPr lang="en-GB" dirty="0" smtClean="0"/>
              <a:t>Ideal Locations</a:t>
            </a:r>
          </a:p>
          <a:p>
            <a:pPr lvl="1"/>
            <a:r>
              <a:rPr lang="en-GB" dirty="0" smtClean="0"/>
              <a:t>Canals where </a:t>
            </a:r>
            <a:r>
              <a:rPr lang="en-GB" dirty="0"/>
              <a:t>the water is generally free from sediment and </a:t>
            </a:r>
            <a:r>
              <a:rPr lang="en-GB" dirty="0" smtClean="0"/>
              <a:t>debris</a:t>
            </a:r>
          </a:p>
          <a:p>
            <a:pPr lvl="1"/>
            <a:r>
              <a:rPr lang="en-US" dirty="0" smtClean="0"/>
              <a:t>Pipes or culverts flowing full or partially full</a:t>
            </a:r>
          </a:p>
          <a:p>
            <a:pPr marL="0" indent="0">
              <a:buNone/>
            </a:pPr>
            <a:endParaRPr lang="en-US" dirty="0" smtClean="0"/>
          </a:p>
        </p:txBody>
      </p:sp>
      <p:pic>
        <p:nvPicPr>
          <p:cNvPr id="4" name="Picture 3"/>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6324600" y="1828800"/>
            <a:ext cx="2671763" cy="225234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236922716"/>
      </p:ext>
    </p:extLst>
  </p:cSld>
  <p:clrMapOvr>
    <a:masterClrMapping/>
  </p:clrMapOvr>
  <mc:AlternateContent xmlns:mc="http://schemas.openxmlformats.org/markup-compatibility/2006" xmlns:p14="http://schemas.microsoft.com/office/powerpoint/2010/main">
    <mc:Choice Requires="p14">
      <p:transition spd="slow" p14:dur="2000" advTm="58348"/>
    </mc:Choice>
    <mc:Fallback xmlns="">
      <p:transition spd="slow" advTm="58348"/>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Side Looking ADVM</a:t>
            </a:r>
            <a:endParaRPr lang="en-US" dirty="0"/>
          </a:p>
        </p:txBody>
      </p:sp>
      <p:sp>
        <p:nvSpPr>
          <p:cNvPr id="3" name="Content Placeholder 2"/>
          <p:cNvSpPr>
            <a:spLocks noGrp="1"/>
          </p:cNvSpPr>
          <p:nvPr>
            <p:ph idx="1"/>
            <p:custDataLst>
              <p:tags r:id="rId3"/>
            </p:custDataLst>
          </p:nvPr>
        </p:nvSpPr>
        <p:spPr>
          <a:xfrm>
            <a:off x="457200" y="1752600"/>
            <a:ext cx="5562600" cy="5105400"/>
          </a:xfrm>
        </p:spPr>
        <p:txBody>
          <a:bodyPr>
            <a:normAutofit fontScale="77500" lnSpcReduction="20000"/>
          </a:bodyPr>
          <a:lstStyle/>
          <a:p>
            <a:r>
              <a:rPr lang="en-US" dirty="0" smtClean="0"/>
              <a:t>ADVM is mounted on or near one of the banks of a channel.</a:t>
            </a:r>
          </a:p>
          <a:p>
            <a:r>
              <a:rPr lang="en-US" dirty="0" smtClean="0"/>
              <a:t>Velocity is calculated along beam paths and converted to average channel velocity using an “Index-Velocity” rating.</a:t>
            </a:r>
          </a:p>
          <a:p>
            <a:r>
              <a:rPr lang="en-US" dirty="0" smtClean="0"/>
              <a:t>The cross-sectional geometry is surveyed and used to calculate discharge.</a:t>
            </a:r>
          </a:p>
          <a:p>
            <a:r>
              <a:rPr lang="en-US" dirty="0" smtClean="0"/>
              <a:t>Ideal Location</a:t>
            </a:r>
          </a:p>
          <a:p>
            <a:pPr lvl="1"/>
            <a:r>
              <a:rPr lang="en-GB" dirty="0"/>
              <a:t>T</a:t>
            </a:r>
            <a:r>
              <a:rPr lang="en-GB" dirty="0" smtClean="0"/>
              <a:t>ypically </a:t>
            </a:r>
            <a:r>
              <a:rPr lang="en-GB" dirty="0"/>
              <a:t>deployed in an </a:t>
            </a:r>
            <a:r>
              <a:rPr lang="en-GB" dirty="0" smtClean="0"/>
              <a:t>natural channel</a:t>
            </a:r>
          </a:p>
          <a:p>
            <a:pPr lvl="2"/>
            <a:r>
              <a:rPr lang="en-GB" dirty="0" smtClean="0"/>
              <a:t>Reduces </a:t>
            </a:r>
            <a:r>
              <a:rPr lang="en-GB" dirty="0"/>
              <a:t>the chance for sediment covering the </a:t>
            </a:r>
            <a:r>
              <a:rPr lang="en-GB" dirty="0" smtClean="0"/>
              <a:t>sensor</a:t>
            </a:r>
          </a:p>
          <a:p>
            <a:pPr lvl="2"/>
            <a:r>
              <a:rPr lang="en-GB" dirty="0" smtClean="0"/>
              <a:t>Sensor mounted out of the way of highest velocities and potentially damaging debris</a:t>
            </a:r>
            <a:endParaRPr lang="en-US" dirty="0" smtClean="0"/>
          </a:p>
          <a:p>
            <a:pPr lvl="1"/>
            <a:endParaRPr lang="en-US" dirty="0" smtClean="0"/>
          </a:p>
          <a:p>
            <a:pPr lvl="2"/>
            <a:endParaRPr lang="en-US" dirty="0" smtClean="0"/>
          </a:p>
          <a:p>
            <a:pPr marL="0" indent="0">
              <a:buNone/>
            </a:pPr>
            <a:endParaRPr lang="en-US" dirty="0" smtClean="0"/>
          </a:p>
        </p:txBody>
      </p:sp>
      <p:pic>
        <p:nvPicPr>
          <p:cNvPr id="4" name="Picture 3"/>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6225092" y="1730829"/>
            <a:ext cx="2824163" cy="24384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035296054"/>
      </p:ext>
    </p:extLst>
  </p:cSld>
  <p:clrMapOvr>
    <a:masterClrMapping/>
  </p:clrMapOvr>
  <mc:AlternateContent xmlns:mc="http://schemas.openxmlformats.org/markup-compatibility/2006" xmlns:p14="http://schemas.microsoft.com/office/powerpoint/2010/main">
    <mc:Choice Requires="p14">
      <p:transition spd="slow" p14:dur="2000" advTm="46319"/>
    </mc:Choice>
    <mc:Fallback xmlns="">
      <p:transition spd="slow" advTm="46319"/>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rrowheads="1"/>
          </p:cNvSpPr>
          <p:nvPr>
            <p:ph type="title" idx="4294967295"/>
          </p:nvPr>
        </p:nvSpPr>
        <p:spPr>
          <a:xfrm>
            <a:off x="0" y="533400"/>
            <a:ext cx="8229600" cy="990600"/>
          </a:xfrm>
        </p:spPr>
        <p:txBody>
          <a:bodyPr/>
          <a:lstStyle/>
          <a:p>
            <a:pPr eaLnBrk="1" hangingPunct="1"/>
            <a:r>
              <a:rPr lang="en-US"/>
              <a:t>SonTek Argonaut SL</a:t>
            </a:r>
          </a:p>
        </p:txBody>
      </p:sp>
      <p:pic>
        <p:nvPicPr>
          <p:cNvPr id="24580" name="Picture 4" descr="beaver3"/>
          <p:cNvPicPr>
            <a:picLocks noGrp="1" noChangeAspect="1" noChangeArrowheads="1"/>
          </p:cNvPicPr>
          <p:nvPr>
            <p:ph idx="4294967295"/>
          </p:nvPr>
        </p:nvPicPr>
        <p:blipFill>
          <a:blip r:embed="rId3">
            <a:lum bright="6000" contrast="6000"/>
          </a:blip>
          <a:srcRect l="28789" r="25366" b="5426"/>
          <a:stretch>
            <a:fillRect/>
          </a:stretch>
        </p:blipFill>
        <p:spPr>
          <a:xfrm>
            <a:off x="6591300" y="1758950"/>
            <a:ext cx="2552700" cy="3627438"/>
          </a:xfrm>
          <a:effectLst>
            <a:outerShdw blurRad="292100" dist="139700" dir="2700000" algn="tl" rotWithShape="0">
              <a:srgbClr val="333333">
                <a:alpha val="65000"/>
              </a:srgbClr>
            </a:outerShdw>
          </a:effectLst>
        </p:spPr>
      </p:pic>
      <p:pic>
        <p:nvPicPr>
          <p:cNvPr id="24579" name="Picture 3" descr="mailphoto3"/>
          <p:cNvPicPr>
            <a:picLocks noChangeAspect="1" noChangeArrowheads="1"/>
          </p:cNvPicPr>
          <p:nvPr/>
        </p:nvPicPr>
        <p:blipFill>
          <a:blip r:embed="rId4"/>
          <a:srcRect l="14615" t="9019" r="12582" b="8113"/>
          <a:stretch>
            <a:fillRect/>
          </a:stretch>
        </p:blipFill>
        <p:spPr bwMode="auto">
          <a:xfrm>
            <a:off x="319088" y="1808163"/>
            <a:ext cx="2824162" cy="4411662"/>
          </a:xfrm>
          <a:prstGeom prst="rect">
            <a:avLst/>
          </a:prstGeom>
          <a:ln>
            <a:noFill/>
          </a:ln>
          <a:effectLst>
            <a:outerShdw blurRad="292100" dist="139700" dir="2700000" algn="tl" rotWithShape="0">
              <a:srgbClr val="333333">
                <a:alpha val="65000"/>
              </a:srgbClr>
            </a:outerShdw>
          </a:effectLst>
        </p:spPr>
      </p:pic>
      <p:pic>
        <p:nvPicPr>
          <p:cNvPr id="24581" name="Picture 5" descr="sontek1"/>
          <p:cNvPicPr>
            <a:picLocks noChangeAspect="1" noChangeArrowheads="1"/>
          </p:cNvPicPr>
          <p:nvPr/>
        </p:nvPicPr>
        <p:blipFill>
          <a:blip r:embed="rId5"/>
          <a:srcRect l="9920" r="11209" b="8681"/>
          <a:stretch>
            <a:fillRect/>
          </a:stretch>
        </p:blipFill>
        <p:spPr bwMode="auto">
          <a:xfrm>
            <a:off x="2994025" y="3702050"/>
            <a:ext cx="3567113" cy="2781300"/>
          </a:xfrm>
          <a:prstGeom prst="ellipse">
            <a:avLst/>
          </a:prstGeom>
          <a:ln>
            <a:noFill/>
          </a:ln>
          <a:effectLst>
            <a:softEdge rad="112500"/>
          </a:effectLst>
        </p:spPr>
      </p:pic>
    </p:spTree>
    <p:extLst>
      <p:ext uri="{BB962C8B-B14F-4D97-AF65-F5344CB8AC3E}">
        <p14:creationId xmlns:p14="http://schemas.microsoft.com/office/powerpoint/2010/main" val="1575641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rrowheads="1"/>
          </p:cNvSpPr>
          <p:nvPr>
            <p:ph type="title" idx="4294967295"/>
          </p:nvPr>
        </p:nvSpPr>
        <p:spPr>
          <a:xfrm>
            <a:off x="0" y="533400"/>
            <a:ext cx="8229600" cy="990600"/>
          </a:xfrm>
        </p:spPr>
        <p:txBody>
          <a:bodyPr/>
          <a:lstStyle/>
          <a:p>
            <a:pPr eaLnBrk="1" hangingPunct="1"/>
            <a:r>
              <a:rPr lang="en-US"/>
              <a:t>Nortek EZ-Q</a:t>
            </a:r>
          </a:p>
        </p:txBody>
      </p:sp>
      <p:pic>
        <p:nvPicPr>
          <p:cNvPr id="35843" name="Picture 3" descr="EasyQ fixture"/>
          <p:cNvPicPr>
            <a:picLocks noChangeAspect="1" noChangeArrowheads="1"/>
          </p:cNvPicPr>
          <p:nvPr/>
        </p:nvPicPr>
        <p:blipFill>
          <a:blip r:embed="rId3">
            <a:extLst>
              <a:ext uri="{28A0092B-C50C-407E-A947-70E740481C1C}">
                <a14:useLocalDpi xmlns:a14="http://schemas.microsoft.com/office/drawing/2010/main" val="0"/>
              </a:ext>
            </a:extLst>
          </a:blip>
          <a:srcRect b="50169"/>
          <a:stretch>
            <a:fillRect/>
          </a:stretch>
        </p:blipFill>
        <p:spPr bwMode="auto">
          <a:xfrm>
            <a:off x="214313" y="2820988"/>
            <a:ext cx="472440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easyq"/>
          <p:cNvPicPr>
            <a:picLocks noChangeAspect="1" noChangeArrowheads="1"/>
          </p:cNvPicPr>
          <p:nvPr/>
        </p:nvPicPr>
        <p:blipFill>
          <a:blip r:embed="rId4">
            <a:extLst>
              <a:ext uri="{28A0092B-C50C-407E-A947-70E740481C1C}">
                <a14:useLocalDpi xmlns:a14="http://schemas.microsoft.com/office/drawing/2010/main" val="0"/>
              </a:ext>
            </a:extLst>
          </a:blip>
          <a:srcRect b="50153"/>
          <a:stretch>
            <a:fillRect/>
          </a:stretch>
        </p:blipFill>
        <p:spPr bwMode="auto">
          <a:xfrm>
            <a:off x="5032375" y="1665288"/>
            <a:ext cx="3730625"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634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Rot="1" noChangeArrowheads="1"/>
          </p:cNvSpPr>
          <p:nvPr>
            <p:ph type="title" idx="4294967295"/>
          </p:nvPr>
        </p:nvSpPr>
        <p:spPr>
          <a:xfrm>
            <a:off x="0" y="533400"/>
            <a:ext cx="8229600" cy="990600"/>
          </a:xfrm>
        </p:spPr>
        <p:txBody>
          <a:bodyPr/>
          <a:lstStyle/>
          <a:p>
            <a:pPr eaLnBrk="1" hangingPunct="1"/>
            <a:r>
              <a:rPr lang="en-US"/>
              <a:t>Sontek Uplooker ADP</a:t>
            </a:r>
          </a:p>
        </p:txBody>
      </p:sp>
      <p:graphicFrame>
        <p:nvGraphicFramePr>
          <p:cNvPr id="4098" name="Object 3"/>
          <p:cNvGraphicFramePr>
            <a:graphicFrameLocks noChangeAspect="1"/>
          </p:cNvGraphicFramePr>
          <p:nvPr/>
        </p:nvGraphicFramePr>
        <p:xfrm>
          <a:off x="1468438" y="2070100"/>
          <a:ext cx="6096000" cy="3949700"/>
        </p:xfrm>
        <a:graphic>
          <a:graphicData uri="http://schemas.openxmlformats.org/presentationml/2006/ole">
            <mc:AlternateContent xmlns:mc="http://schemas.openxmlformats.org/markup-compatibility/2006">
              <mc:Choice xmlns:v="urn:schemas-microsoft-com:vml" Requires="v">
                <p:oleObj spid="_x0000_s3095" name="Photo Editor Photo" r:id="rId4" imgW="10333333" imgH="6695238" progId="">
                  <p:embed/>
                </p:oleObj>
              </mc:Choice>
              <mc:Fallback>
                <p:oleObj name="Photo Editor Photo" r:id="rId4" imgW="10333333" imgH="669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438" y="2070100"/>
                        <a:ext cx="6096000"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89776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Rot="1" noChangeArrowheads="1"/>
          </p:cNvSpPr>
          <p:nvPr>
            <p:ph type="title" idx="4294967295"/>
          </p:nvPr>
        </p:nvSpPr>
        <p:spPr>
          <a:xfrm>
            <a:off x="0" y="533400"/>
            <a:ext cx="8229600" cy="990600"/>
          </a:xfrm>
        </p:spPr>
        <p:txBody>
          <a:bodyPr/>
          <a:lstStyle/>
          <a:p>
            <a:pPr eaLnBrk="1" hangingPunct="1"/>
            <a:r>
              <a:rPr lang="en-US"/>
              <a:t>Sontek Argonaut SW</a:t>
            </a:r>
          </a:p>
        </p:txBody>
      </p:sp>
      <p:graphicFrame>
        <p:nvGraphicFramePr>
          <p:cNvPr id="5122" name="Object 3"/>
          <p:cNvGraphicFramePr>
            <a:graphicFrameLocks noChangeAspect="1"/>
          </p:cNvGraphicFramePr>
          <p:nvPr/>
        </p:nvGraphicFramePr>
        <p:xfrm>
          <a:off x="1884363" y="2079625"/>
          <a:ext cx="5418137" cy="4064000"/>
        </p:xfrm>
        <a:graphic>
          <a:graphicData uri="http://schemas.openxmlformats.org/presentationml/2006/ole">
            <mc:AlternateContent xmlns:mc="http://schemas.openxmlformats.org/markup-compatibility/2006">
              <mc:Choice xmlns:v="urn:schemas-microsoft-com:vml" Requires="v">
                <p:oleObj spid="_x0000_s4119" name="Photo Editor Photo" r:id="rId4" imgW="15238095" imgH="11428571" progId="">
                  <p:embed/>
                </p:oleObj>
              </mc:Choice>
              <mc:Fallback>
                <p:oleObj name="Photo Editor Photo" r:id="rId4" imgW="15238095" imgH="1142857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4363" y="2079625"/>
                        <a:ext cx="5418137"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98406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ADCP (Current Profiler)</a:t>
            </a:r>
            <a:endParaRPr lang="en-US" dirty="0"/>
          </a:p>
        </p:txBody>
      </p:sp>
      <p:sp>
        <p:nvSpPr>
          <p:cNvPr id="3" name="Content Placeholder 2"/>
          <p:cNvSpPr>
            <a:spLocks noGrp="1"/>
          </p:cNvSpPr>
          <p:nvPr>
            <p:ph idx="1"/>
            <p:custDataLst>
              <p:tags r:id="rId3"/>
            </p:custDataLst>
          </p:nvPr>
        </p:nvSpPr>
        <p:spPr>
          <a:xfrm>
            <a:off x="457200" y="1905000"/>
            <a:ext cx="5715000" cy="4572000"/>
          </a:xfrm>
        </p:spPr>
        <p:txBody>
          <a:bodyPr>
            <a:normAutofit/>
          </a:bodyPr>
          <a:lstStyle/>
          <a:p>
            <a:r>
              <a:rPr lang="en-GB" dirty="0" smtClean="0"/>
              <a:t>Used for making instantaneous discharge measurements in lieu of standard mechanical meters using cups or propellers</a:t>
            </a:r>
          </a:p>
          <a:p>
            <a:r>
              <a:rPr lang="en-GB" dirty="0" smtClean="0"/>
              <a:t>Usually </a:t>
            </a:r>
            <a:r>
              <a:rPr lang="en-GB" dirty="0"/>
              <a:t>attached to </a:t>
            </a:r>
            <a:r>
              <a:rPr lang="en-GB" dirty="0" smtClean="0"/>
              <a:t>a motorized boat or towed flotation device</a:t>
            </a:r>
          </a:p>
          <a:p>
            <a:endParaRPr lang="en-GB" dirty="0" smtClean="0"/>
          </a:p>
          <a:p>
            <a:endParaRPr lang="en-GB" dirty="0" smtClean="0"/>
          </a:p>
          <a:p>
            <a:pPr lvl="1"/>
            <a:endParaRPr lang="en-US" dirty="0" smtClean="0"/>
          </a:p>
          <a:p>
            <a:endParaRPr lang="en-US" dirty="0" smtClean="0"/>
          </a:p>
        </p:txBody>
      </p:sp>
      <p:pic>
        <p:nvPicPr>
          <p:cNvPr id="4" name="Picture 3"/>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6310745" y="1600200"/>
            <a:ext cx="2671763" cy="23241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30942389"/>
      </p:ext>
    </p:extLst>
  </p:cSld>
  <p:clrMapOvr>
    <a:masterClrMapping/>
  </p:clrMapOvr>
  <mc:AlternateContent xmlns:mc="http://schemas.openxmlformats.org/markup-compatibility/2006" xmlns:p14="http://schemas.microsoft.com/office/powerpoint/2010/main">
    <mc:Choice Requires="p14">
      <p:transition spd="slow" p14:dur="2000" advTm="36629"/>
    </mc:Choice>
    <mc:Fallback xmlns="">
      <p:transition spd="slow" advTm="36629"/>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sz="3600" dirty="0" smtClean="0"/>
              <a:t>ADCP Discharge Measurement</a:t>
            </a:r>
            <a:endParaRPr lang="en-US" sz="3600" dirty="0"/>
          </a:p>
        </p:txBody>
      </p:sp>
      <p:sp>
        <p:nvSpPr>
          <p:cNvPr id="3" name="Content Placeholder 2"/>
          <p:cNvSpPr>
            <a:spLocks noGrp="1"/>
          </p:cNvSpPr>
          <p:nvPr>
            <p:ph idx="1"/>
            <p:custDataLst>
              <p:tags r:id="rId3"/>
            </p:custDataLst>
          </p:nvPr>
        </p:nvSpPr>
        <p:spPr>
          <a:xfrm>
            <a:off x="381000" y="1905000"/>
            <a:ext cx="3429000" cy="4572000"/>
          </a:xfrm>
        </p:spPr>
        <p:txBody>
          <a:bodyPr>
            <a:normAutofit lnSpcReduction="10000"/>
          </a:bodyPr>
          <a:lstStyle/>
          <a:p>
            <a:r>
              <a:rPr lang="en-US" dirty="0" smtClean="0"/>
              <a:t>Computes discharge on-the-fly</a:t>
            </a:r>
          </a:p>
          <a:p>
            <a:r>
              <a:rPr lang="en-US" dirty="0" smtClean="0"/>
              <a:t>Provides complete velocity structure and channel geometry for model input</a:t>
            </a:r>
          </a:p>
          <a:p>
            <a:endParaRPr lang="en-US" dirty="0"/>
          </a:p>
          <a:p>
            <a:pPr lvl="1"/>
            <a:endParaRPr lang="en-US" dirty="0" smtClean="0"/>
          </a:p>
          <a:p>
            <a:endParaRPr lang="en-US" dirty="0" smtClean="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133600"/>
            <a:ext cx="476250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560429293"/>
      </p:ext>
    </p:extLst>
  </p:cSld>
  <p:clrMapOvr>
    <a:masterClrMapping/>
  </p:clrMapOvr>
  <mc:AlternateContent xmlns:mc="http://schemas.openxmlformats.org/markup-compatibility/2006" xmlns:p14="http://schemas.microsoft.com/office/powerpoint/2010/main">
    <mc:Choice Requires="p14">
      <p:transition spd="slow" p14:dur="2000" advTm="36629"/>
    </mc:Choice>
    <mc:Fallback xmlns="">
      <p:transition spd="slow" advTm="36629"/>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Rot="1" noChangeArrowheads="1"/>
          </p:cNvSpPr>
          <p:nvPr>
            <p:ph type="title" idx="4294967295"/>
          </p:nvPr>
        </p:nvSpPr>
        <p:spPr>
          <a:xfrm>
            <a:off x="0" y="381000"/>
            <a:ext cx="8229600" cy="762000"/>
          </a:xfrm>
        </p:spPr>
        <p:txBody>
          <a:bodyPr>
            <a:normAutofit/>
          </a:bodyPr>
          <a:lstStyle/>
          <a:p>
            <a:pPr algn="ctr" eaLnBrk="1" hangingPunct="1"/>
            <a:r>
              <a:rPr lang="en-US" dirty="0"/>
              <a:t>High Flow - Mississippi River</a:t>
            </a:r>
          </a:p>
        </p:txBody>
      </p:sp>
      <p:grpSp>
        <p:nvGrpSpPr>
          <p:cNvPr id="27651" name="Group 3"/>
          <p:cNvGrpSpPr>
            <a:grpSpLocks/>
          </p:cNvGrpSpPr>
          <p:nvPr/>
        </p:nvGrpSpPr>
        <p:grpSpPr bwMode="auto">
          <a:xfrm>
            <a:off x="495300" y="1155700"/>
            <a:ext cx="8229600" cy="5562600"/>
            <a:chOff x="269" y="873"/>
            <a:chExt cx="5011" cy="3453"/>
          </a:xfrm>
        </p:grpSpPr>
        <p:pic>
          <p:nvPicPr>
            <p:cNvPr id="276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 y="873"/>
              <a:ext cx="5011" cy="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49" name="Rectangle 5"/>
            <p:cNvSpPr>
              <a:spLocks noChangeArrowheads="1"/>
            </p:cNvSpPr>
            <p:nvPr/>
          </p:nvSpPr>
          <p:spPr bwMode="auto">
            <a:xfrm>
              <a:off x="333" y="2471"/>
              <a:ext cx="1295" cy="910"/>
            </a:xfrm>
            <a:prstGeom prst="rect">
              <a:avLst/>
            </a:prstGeom>
            <a:noFill/>
            <a:ln w="50800">
              <a:solidFill>
                <a:srgbClr val="FF0000"/>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sp>
        <p:nvSpPr>
          <p:cNvPr id="466950" name="Line 6"/>
          <p:cNvSpPr>
            <a:spLocks noChangeShapeType="1"/>
          </p:cNvSpPr>
          <p:nvPr/>
        </p:nvSpPr>
        <p:spPr bwMode="auto">
          <a:xfrm flipH="1">
            <a:off x="2400300" y="4311650"/>
            <a:ext cx="798513" cy="334963"/>
          </a:xfrm>
          <a:prstGeom prst="line">
            <a:avLst/>
          </a:prstGeom>
          <a:noFill/>
          <a:ln w="38100">
            <a:solidFill>
              <a:srgbClr val="FF0000"/>
            </a:solidFill>
            <a:round/>
            <a:headEnd type="none" w="sm" len="sm"/>
            <a:tailEnd type="arrow" w="med" len="lg"/>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291453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1001713" y="1276350"/>
            <a:ext cx="7115175" cy="4984750"/>
          </a:xfrm>
          <a:prstGeom prst="rect">
            <a:avLst/>
          </a:prstGeom>
          <a:ln>
            <a:noFill/>
          </a:ln>
          <a:effectLst>
            <a:outerShdw blurRad="292100" dist="139700" dir="2700000" algn="tl" rotWithShape="0">
              <a:srgbClr val="333333">
                <a:alpha val="65000"/>
              </a:srgbClr>
            </a:outerShdw>
          </a:effectLst>
        </p:spPr>
      </p:pic>
      <p:sp>
        <p:nvSpPr>
          <p:cNvPr id="468995" name="Rectangle 3"/>
          <p:cNvSpPr>
            <a:spLocks noGrp="1" noRot="1" noChangeArrowheads="1"/>
          </p:cNvSpPr>
          <p:nvPr>
            <p:ph type="title" idx="4294967295"/>
          </p:nvPr>
        </p:nvSpPr>
        <p:spPr>
          <a:xfrm>
            <a:off x="0" y="0"/>
            <a:ext cx="8229600" cy="1143000"/>
          </a:xfrm>
        </p:spPr>
        <p:txBody>
          <a:bodyPr/>
          <a:lstStyle/>
          <a:p>
            <a:pPr eaLnBrk="1" hangingPunct="1"/>
            <a:r>
              <a:rPr lang="en-US"/>
              <a:t>Low Flow Measurements</a:t>
            </a:r>
          </a:p>
        </p:txBody>
      </p:sp>
      <p:grpSp>
        <p:nvGrpSpPr>
          <p:cNvPr id="2" name="Group 12"/>
          <p:cNvGrpSpPr>
            <a:grpSpLocks/>
          </p:cNvGrpSpPr>
          <p:nvPr/>
        </p:nvGrpSpPr>
        <p:grpSpPr bwMode="auto">
          <a:xfrm>
            <a:off x="4724400" y="1214438"/>
            <a:ext cx="4248150" cy="5432425"/>
            <a:chOff x="2976" y="765"/>
            <a:chExt cx="2676" cy="3422"/>
          </a:xfrm>
        </p:grpSpPr>
        <p:pic>
          <p:nvPicPr>
            <p:cNvPr id="286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 y="1264"/>
              <a:ext cx="1795" cy="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68998" name="Rectangle 6"/>
            <p:cNvSpPr>
              <a:spLocks noChangeArrowheads="1"/>
            </p:cNvSpPr>
            <p:nvPr/>
          </p:nvSpPr>
          <p:spPr bwMode="auto">
            <a:xfrm>
              <a:off x="3880" y="2083"/>
              <a:ext cx="1742" cy="881"/>
            </a:xfrm>
            <a:prstGeom prst="rect">
              <a:avLst/>
            </a:prstGeom>
            <a:noFill/>
            <a:ln w="50800">
              <a:solidFill>
                <a:srgbClr val="FF0000"/>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68999" name="Line 7"/>
            <p:cNvSpPr>
              <a:spLocks noChangeShapeType="1"/>
            </p:cNvSpPr>
            <p:nvPr/>
          </p:nvSpPr>
          <p:spPr bwMode="auto">
            <a:xfrm>
              <a:off x="2976" y="765"/>
              <a:ext cx="1767" cy="1980"/>
            </a:xfrm>
            <a:prstGeom prst="line">
              <a:avLst/>
            </a:prstGeom>
            <a:noFill/>
            <a:ln w="38100">
              <a:solidFill>
                <a:srgbClr val="FF0000"/>
              </a:solidFill>
              <a:round/>
              <a:headEnd type="none" w="sm" len="sm"/>
              <a:tailEnd type="arrow" w="med" len="lg"/>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13"/>
          <p:cNvGrpSpPr>
            <a:grpSpLocks/>
          </p:cNvGrpSpPr>
          <p:nvPr/>
        </p:nvGrpSpPr>
        <p:grpSpPr bwMode="auto">
          <a:xfrm>
            <a:off x="4732338" y="1204913"/>
            <a:ext cx="2936875" cy="5430837"/>
            <a:chOff x="2976" y="768"/>
            <a:chExt cx="1850" cy="3421"/>
          </a:xfrm>
        </p:grpSpPr>
        <p:pic>
          <p:nvPicPr>
            <p:cNvPr id="28679" name="Picture 9"/>
            <p:cNvPicPr>
              <a:picLocks noChangeAspect="1" noChangeArrowheads="1"/>
            </p:cNvPicPr>
            <p:nvPr/>
          </p:nvPicPr>
          <p:blipFill>
            <a:blip r:embed="rId5">
              <a:extLst>
                <a:ext uri="{28A0092B-C50C-407E-A947-70E740481C1C}">
                  <a14:useLocalDpi xmlns:a14="http://schemas.microsoft.com/office/drawing/2010/main" val="0"/>
                </a:ext>
              </a:extLst>
            </a:blip>
            <a:srcRect t="68886"/>
            <a:stretch>
              <a:fillRect/>
            </a:stretch>
          </p:blipFill>
          <p:spPr bwMode="auto">
            <a:xfrm>
              <a:off x="3285" y="3175"/>
              <a:ext cx="1541"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69002" name="Rectangle 10"/>
            <p:cNvSpPr>
              <a:spLocks noChangeArrowheads="1"/>
            </p:cNvSpPr>
            <p:nvPr/>
          </p:nvSpPr>
          <p:spPr bwMode="auto">
            <a:xfrm>
              <a:off x="3300" y="3171"/>
              <a:ext cx="1519" cy="446"/>
            </a:xfrm>
            <a:prstGeom prst="rect">
              <a:avLst/>
            </a:prstGeom>
            <a:noFill/>
            <a:ln w="50800">
              <a:solidFill>
                <a:srgbClr val="FF0000"/>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69003" name="Line 11"/>
            <p:cNvSpPr>
              <a:spLocks noChangeShapeType="1"/>
            </p:cNvSpPr>
            <p:nvPr/>
          </p:nvSpPr>
          <p:spPr bwMode="auto">
            <a:xfrm>
              <a:off x="2976" y="768"/>
              <a:ext cx="1099" cy="2766"/>
            </a:xfrm>
            <a:prstGeom prst="line">
              <a:avLst/>
            </a:prstGeom>
            <a:noFill/>
            <a:ln w="38100">
              <a:solidFill>
                <a:srgbClr val="FF0000"/>
              </a:solidFill>
              <a:round/>
              <a:headEnd type="none" w="sm" len="sm"/>
              <a:tailEnd type="arrow" w="med" len="lg"/>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sp>
        <p:nvSpPr>
          <p:cNvPr id="28678" name="Text Box 13"/>
          <p:cNvSpPr txBox="1">
            <a:spLocks noChangeArrowheads="1"/>
          </p:cNvSpPr>
          <p:nvPr/>
        </p:nvSpPr>
        <p:spPr bwMode="auto">
          <a:xfrm>
            <a:off x="2844800" y="835025"/>
            <a:ext cx="3106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a:r>
              <a:rPr lang="en-US">
                <a:solidFill>
                  <a:srgbClr val="CC0000"/>
                </a:solidFill>
              </a:rPr>
              <a:t>Mean Velocity = 0.05 ft/s</a:t>
            </a:r>
          </a:p>
        </p:txBody>
      </p:sp>
    </p:spTree>
    <p:extLst>
      <p:ext uri="{BB962C8B-B14F-4D97-AF65-F5344CB8AC3E}">
        <p14:creationId xmlns:p14="http://schemas.microsoft.com/office/powerpoint/2010/main" val="332056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685800"/>
            <a:ext cx="8229600" cy="856488"/>
          </a:xfrm>
        </p:spPr>
        <p:txBody>
          <a:bodyPr>
            <a:normAutofit/>
          </a:bodyPr>
          <a:lstStyle/>
          <a:p>
            <a:r>
              <a:rPr lang="en-US" dirty="0" smtClean="0"/>
              <a:t>Surface Water Level:</a:t>
            </a:r>
            <a:endParaRPr lang="en-US" dirty="0"/>
          </a:p>
        </p:txBody>
      </p:sp>
      <p:sp>
        <p:nvSpPr>
          <p:cNvPr id="3" name="Content Placeholder 2"/>
          <p:cNvSpPr>
            <a:spLocks noGrp="1"/>
          </p:cNvSpPr>
          <p:nvPr>
            <p:ph idx="1"/>
            <p:custDataLst>
              <p:tags r:id="rId3"/>
            </p:custDataLst>
          </p:nvPr>
        </p:nvSpPr>
        <p:spPr>
          <a:xfrm>
            <a:off x="685800" y="1600200"/>
            <a:ext cx="7924800" cy="5029200"/>
          </a:xfrm>
        </p:spPr>
        <p:txBody>
          <a:bodyPr>
            <a:normAutofit fontScale="70000" lnSpcReduction="20000"/>
          </a:bodyPr>
          <a:lstStyle/>
          <a:p>
            <a:r>
              <a:rPr lang="en-US" dirty="0" smtClean="0"/>
              <a:t>Two categories of water level sensors</a:t>
            </a:r>
          </a:p>
          <a:p>
            <a:pPr lvl="1"/>
            <a:r>
              <a:rPr lang="en-US" dirty="0" smtClean="0"/>
              <a:t>Contact and Non-Contact Solutions</a:t>
            </a:r>
          </a:p>
          <a:p>
            <a:r>
              <a:rPr lang="en-US" dirty="0" smtClean="0"/>
              <a:t>Contact</a:t>
            </a:r>
          </a:p>
          <a:p>
            <a:pPr lvl="1"/>
            <a:r>
              <a:rPr lang="en-US" dirty="0" smtClean="0"/>
              <a:t>Sensor or other components that are in contact with the water being measured</a:t>
            </a:r>
          </a:p>
          <a:p>
            <a:pPr lvl="1"/>
            <a:r>
              <a:rPr lang="en-US" dirty="0" smtClean="0"/>
              <a:t>Susceptible to debris, siltation, vandalism</a:t>
            </a:r>
          </a:p>
          <a:p>
            <a:pPr lvl="1"/>
            <a:r>
              <a:rPr lang="en-US" dirty="0" smtClean="0"/>
              <a:t>Includes:</a:t>
            </a:r>
          </a:p>
          <a:p>
            <a:pPr lvl="2"/>
            <a:r>
              <a:rPr lang="en-US" dirty="0" smtClean="0"/>
              <a:t>Shaft Encoder/ Stilling Well</a:t>
            </a:r>
          </a:p>
          <a:p>
            <a:pPr lvl="2"/>
            <a:r>
              <a:rPr lang="en-US" dirty="0" smtClean="0"/>
              <a:t>Bubbler</a:t>
            </a:r>
          </a:p>
          <a:p>
            <a:pPr lvl="2"/>
            <a:r>
              <a:rPr lang="en-US" dirty="0" smtClean="0"/>
              <a:t>Submersible Pressure Transducer</a:t>
            </a:r>
          </a:p>
          <a:p>
            <a:r>
              <a:rPr lang="en-US" dirty="0" smtClean="0"/>
              <a:t>Non- Contact</a:t>
            </a:r>
          </a:p>
          <a:p>
            <a:pPr lvl="1"/>
            <a:r>
              <a:rPr lang="en-GB" dirty="0" smtClean="0"/>
              <a:t>Sensor components are not in contact with the water being measured</a:t>
            </a:r>
          </a:p>
          <a:p>
            <a:pPr lvl="1"/>
            <a:r>
              <a:rPr lang="en-GB" dirty="0" smtClean="0"/>
              <a:t>Includes:</a:t>
            </a:r>
            <a:endParaRPr lang="en-US" dirty="0" smtClean="0"/>
          </a:p>
          <a:p>
            <a:pPr lvl="2"/>
            <a:r>
              <a:rPr lang="en-US" dirty="0" smtClean="0"/>
              <a:t>Ultrasonic Sensor</a:t>
            </a:r>
          </a:p>
          <a:p>
            <a:pPr lvl="2"/>
            <a:r>
              <a:rPr lang="en-US" dirty="0" smtClean="0"/>
              <a:t>Radar</a:t>
            </a:r>
            <a:endParaRPr lang="en-US" dirty="0"/>
          </a:p>
        </p:txBody>
      </p:sp>
    </p:spTree>
    <p:custDataLst>
      <p:tags r:id="rId1"/>
    </p:custDataLst>
    <p:extLst>
      <p:ext uri="{BB962C8B-B14F-4D97-AF65-F5344CB8AC3E}">
        <p14:creationId xmlns:p14="http://schemas.microsoft.com/office/powerpoint/2010/main" val="484714830"/>
      </p:ext>
    </p:extLst>
  </p:cSld>
  <p:clrMapOvr>
    <a:masterClrMapping/>
  </p:clrMapOvr>
  <mc:AlternateContent xmlns:mc="http://schemas.openxmlformats.org/markup-compatibility/2006" xmlns:p14="http://schemas.microsoft.com/office/powerpoint/2010/main">
    <mc:Choice Requires="p14">
      <p:transition spd="slow" p14:dur="2000" advTm="68173"/>
    </mc:Choice>
    <mc:Fallback xmlns="">
      <p:transition spd="slow" advTm="68173"/>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882650" y="692150"/>
          <a:ext cx="8697913" cy="5740400"/>
        </p:xfrm>
        <a:graphic>
          <a:graphicData uri="http://schemas.openxmlformats.org/presentationml/2006/ole">
            <mc:AlternateContent xmlns:mc="http://schemas.openxmlformats.org/markup-compatibility/2006">
              <mc:Choice xmlns:v="urn:schemas-microsoft-com:vml" Requires="v">
                <p:oleObj spid="_x0000_s5143" name="Worksheet" r:id="rId4" imgW="8686800" imgH="5734173" progId="Excel.Sheet.8">
                  <p:embed/>
                </p:oleObj>
              </mc:Choice>
              <mc:Fallback>
                <p:oleObj name="Worksheet" r:id="rId4" imgW="8686800" imgH="5734173"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692150"/>
                        <a:ext cx="8697913" cy="574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3"/>
          <p:cNvSpPr>
            <a:spLocks noGrp="1" noRot="1" noChangeArrowheads="1"/>
          </p:cNvSpPr>
          <p:nvPr>
            <p:ph type="title" idx="4294967295"/>
          </p:nvPr>
        </p:nvSpPr>
        <p:spPr>
          <a:xfrm>
            <a:off x="0" y="533400"/>
            <a:ext cx="8229600" cy="990600"/>
          </a:xfrm>
        </p:spPr>
        <p:txBody>
          <a:bodyPr lIns="92075" tIns="46038" rIns="92075" bIns="46038" anchor="b"/>
          <a:lstStyle/>
          <a:p>
            <a:pPr eaLnBrk="1" hangingPunct="1"/>
            <a:r>
              <a:rPr lang="en-US" sz="3200"/>
              <a:t>Index-Velocity Ratings</a:t>
            </a:r>
          </a:p>
        </p:txBody>
      </p:sp>
      <p:sp>
        <p:nvSpPr>
          <p:cNvPr id="3076" name="Line 5"/>
          <p:cNvSpPr>
            <a:spLocks noChangeShapeType="1"/>
          </p:cNvSpPr>
          <p:nvPr/>
        </p:nvSpPr>
        <p:spPr bwMode="auto">
          <a:xfrm>
            <a:off x="1806575" y="1546225"/>
            <a:ext cx="6248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 name="Line 6"/>
          <p:cNvSpPr>
            <a:spLocks noChangeShapeType="1"/>
          </p:cNvSpPr>
          <p:nvPr/>
        </p:nvSpPr>
        <p:spPr bwMode="auto">
          <a:xfrm>
            <a:off x="8069263" y="1562100"/>
            <a:ext cx="0" cy="39925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9432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iogrande8"/>
          <p:cNvPicPr>
            <a:picLocks noChangeAspect="1" noChangeArrowheads="1"/>
          </p:cNvPicPr>
          <p:nvPr/>
        </p:nvPicPr>
        <p:blipFill>
          <a:blip r:embed="rId3">
            <a:extLst>
              <a:ext uri="{28A0092B-C50C-407E-A947-70E740481C1C}">
                <a14:useLocalDpi xmlns:a14="http://schemas.microsoft.com/office/drawing/2010/main" val="0"/>
              </a:ext>
            </a:extLst>
          </a:blip>
          <a:srcRect l="16641" t="5881" r="8960"/>
          <a:stretch>
            <a:fillRect/>
          </a:stretch>
        </p:blipFill>
        <p:spPr bwMode="auto">
          <a:xfrm>
            <a:off x="5162550" y="1682750"/>
            <a:ext cx="224155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7208838" y="2163763"/>
            <a:ext cx="18034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RDI Rio Grande ADCP</a:t>
            </a:r>
          </a:p>
        </p:txBody>
      </p:sp>
      <p:sp>
        <p:nvSpPr>
          <p:cNvPr id="22532" name="Rectangle 4"/>
          <p:cNvSpPr>
            <a:spLocks noChangeArrowheads="1"/>
          </p:cNvSpPr>
          <p:nvPr/>
        </p:nvSpPr>
        <p:spPr bwMode="auto">
          <a:xfrm>
            <a:off x="685800" y="4800600"/>
            <a:ext cx="1595438"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SonTek  ADP</a:t>
            </a:r>
          </a:p>
        </p:txBody>
      </p:sp>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267200"/>
            <a:ext cx="210661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534" name="Picture 6" descr="Mini-AD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2813" y="4037013"/>
            <a:ext cx="127952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8"/>
          <p:cNvSpPr>
            <a:spLocks noChangeArrowheads="1"/>
          </p:cNvSpPr>
          <p:nvPr/>
        </p:nvSpPr>
        <p:spPr bwMode="auto">
          <a:xfrm>
            <a:off x="7321550" y="4421188"/>
            <a:ext cx="145891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SonTek  Mini-ADP</a:t>
            </a:r>
          </a:p>
        </p:txBody>
      </p:sp>
      <p:sp>
        <p:nvSpPr>
          <p:cNvPr id="22536" name="Rectangle 9"/>
          <p:cNvSpPr>
            <a:spLocks noChangeArrowheads="1"/>
          </p:cNvSpPr>
          <p:nvPr/>
        </p:nvSpPr>
        <p:spPr bwMode="auto">
          <a:xfrm>
            <a:off x="0" y="2133600"/>
            <a:ext cx="180022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RDI StreamPro</a:t>
            </a:r>
          </a:p>
        </p:txBody>
      </p:sp>
      <p:sp>
        <p:nvSpPr>
          <p:cNvPr id="452618" name="Rectangle 10"/>
          <p:cNvSpPr>
            <a:spLocks noGrp="1" noRot="1" noChangeArrowheads="1"/>
          </p:cNvSpPr>
          <p:nvPr>
            <p:ph type="title" idx="4294967295"/>
          </p:nvPr>
        </p:nvSpPr>
        <p:spPr>
          <a:xfrm>
            <a:off x="0" y="533400"/>
            <a:ext cx="8229600" cy="990600"/>
          </a:xfrm>
        </p:spPr>
        <p:txBody>
          <a:bodyPr/>
          <a:lstStyle/>
          <a:p>
            <a:pPr eaLnBrk="1" hangingPunct="1"/>
            <a:r>
              <a:rPr lang="en-US"/>
              <a:t>Some Commonly Used ADCPs</a:t>
            </a:r>
          </a:p>
        </p:txBody>
      </p:sp>
      <p:pic>
        <p:nvPicPr>
          <p:cNvPr id="2253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905000"/>
            <a:ext cx="2909888"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extLst>
      <p:ext uri="{BB962C8B-B14F-4D97-AF65-F5344CB8AC3E}">
        <p14:creationId xmlns:p14="http://schemas.microsoft.com/office/powerpoint/2010/main" val="3489139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533400"/>
            <a:ext cx="8229600" cy="609600"/>
          </a:xfrm>
        </p:spPr>
        <p:txBody>
          <a:bodyPr>
            <a:normAutofit/>
          </a:bodyPr>
          <a:lstStyle/>
          <a:p>
            <a:r>
              <a:rPr lang="en-US" sz="3200" dirty="0" smtClean="0"/>
              <a:t>ADCP Deployment Methods</a:t>
            </a:r>
            <a:endParaRPr lang="en-US" sz="32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729160"/>
            <a:ext cx="25146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320" y="4489162"/>
            <a:ext cx="2829960" cy="212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729160"/>
            <a:ext cx="3429000" cy="238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4489162"/>
            <a:ext cx="2819400" cy="2122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0" y="1307068"/>
            <a:ext cx="1223412" cy="369332"/>
          </a:xfrm>
          <a:prstGeom prst="rect">
            <a:avLst/>
          </a:prstGeom>
          <a:noFill/>
        </p:spPr>
        <p:txBody>
          <a:bodyPr wrap="none" rtlCol="0">
            <a:spAutoFit/>
          </a:bodyPr>
          <a:lstStyle/>
          <a:p>
            <a:r>
              <a:rPr lang="en-US" dirty="0" smtClean="0"/>
              <a:t>Motorboat</a:t>
            </a:r>
            <a:endParaRPr lang="en-US" dirty="0"/>
          </a:p>
        </p:txBody>
      </p:sp>
      <p:sp>
        <p:nvSpPr>
          <p:cNvPr id="12" name="TextBox 11"/>
          <p:cNvSpPr txBox="1"/>
          <p:nvPr/>
        </p:nvSpPr>
        <p:spPr>
          <a:xfrm>
            <a:off x="5334000" y="1365662"/>
            <a:ext cx="1595373" cy="369332"/>
          </a:xfrm>
          <a:prstGeom prst="rect">
            <a:avLst/>
          </a:prstGeom>
          <a:noFill/>
        </p:spPr>
        <p:txBody>
          <a:bodyPr wrap="none" rtlCol="0">
            <a:spAutoFit/>
          </a:bodyPr>
          <a:lstStyle/>
          <a:p>
            <a:r>
              <a:rPr lang="en-US" dirty="0" smtClean="0"/>
              <a:t>Tethered boat</a:t>
            </a:r>
            <a:endParaRPr lang="en-US" dirty="0"/>
          </a:p>
        </p:txBody>
      </p:sp>
      <p:sp>
        <p:nvSpPr>
          <p:cNvPr id="13" name="TextBox 12"/>
          <p:cNvSpPr txBox="1"/>
          <p:nvPr/>
        </p:nvSpPr>
        <p:spPr>
          <a:xfrm>
            <a:off x="1255866" y="4129303"/>
            <a:ext cx="2249334" cy="369332"/>
          </a:xfrm>
          <a:prstGeom prst="rect">
            <a:avLst/>
          </a:prstGeom>
          <a:noFill/>
        </p:spPr>
        <p:txBody>
          <a:bodyPr wrap="none" rtlCol="0">
            <a:spAutoFit/>
          </a:bodyPr>
          <a:lstStyle/>
          <a:p>
            <a:r>
              <a:rPr lang="en-US" dirty="0" smtClean="0"/>
              <a:t>Kayak (paddle boat)</a:t>
            </a:r>
            <a:endParaRPr lang="en-US" dirty="0"/>
          </a:p>
        </p:txBody>
      </p:sp>
      <p:sp>
        <p:nvSpPr>
          <p:cNvPr id="14" name="TextBox 13"/>
          <p:cNvSpPr txBox="1"/>
          <p:nvPr/>
        </p:nvSpPr>
        <p:spPr>
          <a:xfrm>
            <a:off x="4925333" y="4125070"/>
            <a:ext cx="2569934" cy="369332"/>
          </a:xfrm>
          <a:prstGeom prst="rect">
            <a:avLst/>
          </a:prstGeom>
          <a:noFill/>
        </p:spPr>
        <p:txBody>
          <a:bodyPr wrap="none" rtlCol="0">
            <a:spAutoFit/>
          </a:bodyPr>
          <a:lstStyle/>
          <a:p>
            <a:r>
              <a:rPr lang="en-US" dirty="0" smtClean="0"/>
              <a:t>Remote controlled boat</a:t>
            </a:r>
            <a:endParaRPr lang="en-US" dirty="0"/>
          </a:p>
        </p:txBody>
      </p:sp>
    </p:spTree>
    <p:custDataLst>
      <p:tags r:id="rId1"/>
    </p:custDataLst>
    <p:extLst>
      <p:ext uri="{BB962C8B-B14F-4D97-AF65-F5344CB8AC3E}">
        <p14:creationId xmlns:p14="http://schemas.microsoft.com/office/powerpoint/2010/main" val="3114595455"/>
      </p:ext>
    </p:extLst>
  </p:cSld>
  <p:clrMapOvr>
    <a:masterClrMapping/>
  </p:clrMapOvr>
  <mc:AlternateContent xmlns:mc="http://schemas.openxmlformats.org/markup-compatibility/2006" xmlns:p14="http://schemas.microsoft.com/office/powerpoint/2010/main">
    <mc:Choice Requires="p14">
      <p:transition spd="slow" p14:dur="2000" advTm="36629"/>
    </mc:Choice>
    <mc:Fallback xmlns="">
      <p:transition spd="slow" advTm="36629"/>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dcpoperator"/>
          <p:cNvPicPr>
            <a:picLocks noChangeAspect="1" noChangeArrowheads="1"/>
          </p:cNvPicPr>
          <p:nvPr/>
        </p:nvPicPr>
        <p:blipFill>
          <a:blip r:embed="rId3"/>
          <a:srcRect l="5699" t="15474" r="12688"/>
          <a:stretch>
            <a:fillRect/>
          </a:stretch>
        </p:blipFill>
        <p:spPr bwMode="auto">
          <a:xfrm>
            <a:off x="228600" y="2133600"/>
            <a:ext cx="4319588" cy="3355975"/>
          </a:xfrm>
          <a:prstGeom prst="rect">
            <a:avLst/>
          </a:prstGeom>
          <a:ln>
            <a:noFill/>
          </a:ln>
          <a:effectLst>
            <a:outerShdw blurRad="292100" dist="139700" dir="2700000" algn="tl" rotWithShape="0">
              <a:srgbClr val="333333">
                <a:alpha val="65000"/>
              </a:srgbClr>
            </a:outerShdw>
          </a:effectLst>
        </p:spPr>
      </p:pic>
      <p:sp>
        <p:nvSpPr>
          <p:cNvPr id="462851" name="Rectangle 3"/>
          <p:cNvSpPr>
            <a:spLocks noGrp="1" noRot="1" noChangeArrowheads="1"/>
          </p:cNvSpPr>
          <p:nvPr>
            <p:ph type="title" idx="4294967295"/>
          </p:nvPr>
        </p:nvSpPr>
        <p:spPr>
          <a:xfrm>
            <a:off x="0" y="533400"/>
            <a:ext cx="8229600" cy="990600"/>
          </a:xfrm>
        </p:spPr>
        <p:txBody>
          <a:bodyPr/>
          <a:lstStyle/>
          <a:p>
            <a:pPr eaLnBrk="1" hangingPunct="1"/>
            <a:r>
              <a:rPr lang="en-US" sz="2800"/>
              <a:t>Streamflow Measurement – Tethered Boats</a:t>
            </a:r>
          </a:p>
        </p:txBody>
      </p:sp>
      <p:pic>
        <p:nvPicPr>
          <p:cNvPr id="16388" name="Picture 4"/>
          <p:cNvPicPr>
            <a:picLocks noGrp="1" noChangeAspect="1" noChangeArrowheads="1"/>
          </p:cNvPicPr>
          <p:nvPr>
            <p:ph idx="4294967295"/>
          </p:nvPr>
        </p:nvPicPr>
        <p:blipFill>
          <a:blip r:embed="rId4"/>
          <a:srcRect t="8910" b="10277"/>
          <a:stretch>
            <a:fillRect/>
          </a:stretch>
        </p:blipFill>
        <p:spPr>
          <a:xfrm>
            <a:off x="5103813" y="1295400"/>
            <a:ext cx="4040187" cy="4897438"/>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4032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idx="4294967295"/>
          </p:nvPr>
        </p:nvSpPr>
        <p:spPr>
          <a:xfrm>
            <a:off x="0" y="609600"/>
            <a:ext cx="8229600" cy="990600"/>
          </a:xfrm>
        </p:spPr>
        <p:txBody>
          <a:bodyPr/>
          <a:lstStyle/>
          <a:p>
            <a:r>
              <a:rPr lang="en-US" altLang="en-US" dirty="0" smtClean="0"/>
              <a:t>Site Problems</a:t>
            </a:r>
          </a:p>
        </p:txBody>
      </p:sp>
      <p:pic>
        <p:nvPicPr>
          <p:cNvPr id="24579" name="Picture 3" descr="DSCN00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625" y="1943100"/>
            <a:ext cx="538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txBox="1">
            <a:spLocks noChangeArrowheads="1"/>
          </p:cNvSpPr>
          <p:nvPr/>
        </p:nvSpPr>
        <p:spPr>
          <a:xfrm>
            <a:off x="152400" y="1752600"/>
            <a:ext cx="32004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nSpc>
                <a:spcPct val="90000"/>
              </a:lnSpc>
            </a:pPr>
            <a:r>
              <a:rPr lang="en-US" altLang="en-US" dirty="0" smtClean="0"/>
              <a:t>Complex currents, turbulence, and reverse flows around bridges can result in a poor measurement section</a:t>
            </a:r>
          </a:p>
          <a:p>
            <a:pPr>
              <a:lnSpc>
                <a:spcPct val="90000"/>
              </a:lnSpc>
            </a:pPr>
            <a:r>
              <a:rPr lang="en-US" altLang="en-US" dirty="0" smtClean="0"/>
              <a:t>Bridges with truss structures make it difficult to tow a boat across the channel.</a:t>
            </a:r>
          </a:p>
        </p:txBody>
      </p:sp>
    </p:spTree>
    <p:extLst>
      <p:ext uri="{BB962C8B-B14F-4D97-AF65-F5344CB8AC3E}">
        <p14:creationId xmlns:p14="http://schemas.microsoft.com/office/powerpoint/2010/main" val="184002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Rot="1" noChangeArrowheads="1"/>
          </p:cNvSpPr>
          <p:nvPr>
            <p:ph type="title" idx="4294967295"/>
          </p:nvPr>
        </p:nvSpPr>
        <p:spPr>
          <a:xfrm>
            <a:off x="0" y="533400"/>
            <a:ext cx="8229600" cy="990600"/>
          </a:xfrm>
        </p:spPr>
        <p:txBody>
          <a:bodyPr/>
          <a:lstStyle/>
          <a:p>
            <a:r>
              <a:rPr lang="en-US" altLang="en-US" smtClean="0"/>
              <a:t>Tethered Boat Measurements</a:t>
            </a:r>
          </a:p>
        </p:txBody>
      </p:sp>
      <p:sp>
        <p:nvSpPr>
          <p:cNvPr id="5123" name="Rectangle 5"/>
          <p:cNvSpPr>
            <a:spLocks noGrp="1" noChangeArrowheads="1"/>
          </p:cNvSpPr>
          <p:nvPr>
            <p:ph idx="4294967295"/>
          </p:nvPr>
        </p:nvSpPr>
        <p:spPr>
          <a:xfrm>
            <a:off x="0" y="1600200"/>
            <a:ext cx="8229600" cy="4876800"/>
          </a:xfrm>
        </p:spPr>
        <p:txBody>
          <a:bodyPr>
            <a:normAutofit fontScale="85000" lnSpcReduction="20000"/>
          </a:bodyPr>
          <a:lstStyle/>
          <a:p>
            <a:pPr>
              <a:lnSpc>
                <a:spcPct val="90000"/>
              </a:lnSpc>
            </a:pPr>
            <a:r>
              <a:rPr lang="en-US" altLang="en-US" dirty="0" smtClean="0"/>
              <a:t>Advantages:</a:t>
            </a:r>
          </a:p>
          <a:p>
            <a:pPr lvl="1">
              <a:lnSpc>
                <a:spcPct val="90000"/>
              </a:lnSpc>
            </a:pPr>
            <a:r>
              <a:rPr lang="en-US" altLang="en-US" dirty="0" smtClean="0"/>
              <a:t>Less time on bridges compared to conventional bridge measurements, reducing exposure to traffic hazards</a:t>
            </a:r>
          </a:p>
          <a:p>
            <a:pPr lvl="1">
              <a:lnSpc>
                <a:spcPct val="90000"/>
              </a:lnSpc>
            </a:pPr>
            <a:r>
              <a:rPr lang="en-US" altLang="en-US" dirty="0" smtClean="0"/>
              <a:t>Fast and easy deployment</a:t>
            </a:r>
          </a:p>
          <a:p>
            <a:pPr lvl="1">
              <a:lnSpc>
                <a:spcPct val="90000"/>
              </a:lnSpc>
            </a:pPr>
            <a:r>
              <a:rPr lang="en-US" altLang="en-US" dirty="0" smtClean="0"/>
              <a:t>Can often be used where manned boats cannot be launched</a:t>
            </a:r>
          </a:p>
          <a:p>
            <a:pPr lvl="1">
              <a:lnSpc>
                <a:spcPct val="90000"/>
              </a:lnSpc>
            </a:pPr>
            <a:r>
              <a:rPr lang="en-US" altLang="en-US" dirty="0" smtClean="0"/>
              <a:t>Can move more slowly across the river with more control than a manned boat, depending on site conditions</a:t>
            </a:r>
            <a:br>
              <a:rPr lang="en-US" altLang="en-US" dirty="0" smtClean="0"/>
            </a:br>
            <a:endParaRPr lang="en-US" altLang="en-US" dirty="0" smtClean="0"/>
          </a:p>
          <a:p>
            <a:r>
              <a:rPr lang="en-US" altLang="en-US" dirty="0" smtClean="0"/>
              <a:t>Disadvantages:</a:t>
            </a:r>
            <a:endParaRPr lang="en-US" altLang="en-US" dirty="0"/>
          </a:p>
          <a:p>
            <a:pPr lvl="1"/>
            <a:r>
              <a:rPr lang="en-US" altLang="en-US" dirty="0"/>
              <a:t>Generally confined to the downstream </a:t>
            </a:r>
            <a:r>
              <a:rPr lang="en-US" altLang="en-US" dirty="0" smtClean="0"/>
              <a:t>side of bridge </a:t>
            </a:r>
            <a:r>
              <a:rPr lang="en-US" altLang="en-US" dirty="0"/>
              <a:t>with limited ability to change measurement sections by changing rope length </a:t>
            </a:r>
          </a:p>
          <a:p>
            <a:pPr lvl="1"/>
            <a:r>
              <a:rPr lang="en-US" altLang="en-US" dirty="0"/>
              <a:t>Turbulence from bridge piers and abutments can degrade measurement quality</a:t>
            </a:r>
          </a:p>
          <a:p>
            <a:pPr marL="0" indent="0">
              <a:lnSpc>
                <a:spcPct val="90000"/>
              </a:lnSpc>
              <a:buNone/>
            </a:pPr>
            <a:endParaRPr lang="en-US" altLang="en-US" dirty="0" smtClean="0"/>
          </a:p>
        </p:txBody>
      </p:sp>
    </p:spTree>
    <p:extLst>
      <p:ext uri="{BB962C8B-B14F-4D97-AF65-F5344CB8AC3E}">
        <p14:creationId xmlns:p14="http://schemas.microsoft.com/office/powerpoint/2010/main" val="2524289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c-cableway2"/>
          <p:cNvPicPr>
            <a:picLocks noChangeAspect="1" noChangeArrowheads="1"/>
          </p:cNvPicPr>
          <p:nvPr/>
        </p:nvPicPr>
        <p:blipFill>
          <a:blip r:embed="rId3">
            <a:extLst>
              <a:ext uri="{28A0092B-C50C-407E-A947-70E740481C1C}">
                <a14:useLocalDpi xmlns:a14="http://schemas.microsoft.com/office/drawing/2010/main" val="0"/>
              </a:ext>
            </a:extLst>
          </a:blip>
          <a:srcRect l="3493" t="12975" r="13329" b="6560"/>
          <a:stretch>
            <a:fillRect/>
          </a:stretch>
        </p:blipFill>
        <p:spPr bwMode="auto">
          <a:xfrm>
            <a:off x="4883150" y="1316038"/>
            <a:ext cx="4121150"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Rot="1" noChangeArrowheads="1"/>
          </p:cNvSpPr>
          <p:nvPr>
            <p:ph type="title" idx="4294967295"/>
          </p:nvPr>
        </p:nvSpPr>
        <p:spPr>
          <a:xfrm>
            <a:off x="304800" y="325438"/>
            <a:ext cx="8229600" cy="990600"/>
          </a:xfrm>
        </p:spPr>
        <p:txBody>
          <a:bodyPr/>
          <a:lstStyle/>
          <a:p>
            <a:r>
              <a:rPr lang="en-US" altLang="en-US" dirty="0" smtClean="0"/>
              <a:t>Cableway Measurements</a:t>
            </a:r>
          </a:p>
        </p:txBody>
      </p:sp>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4214813"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46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idx="4294967295"/>
          </p:nvPr>
        </p:nvSpPr>
        <p:spPr>
          <a:xfrm>
            <a:off x="456406" y="296863"/>
            <a:ext cx="8229600" cy="990600"/>
          </a:xfrm>
        </p:spPr>
        <p:txBody>
          <a:bodyPr/>
          <a:lstStyle/>
          <a:p>
            <a:r>
              <a:rPr lang="en-US" altLang="en-US" dirty="0" smtClean="0"/>
              <a:t>Cableway Measurements</a:t>
            </a:r>
          </a:p>
        </p:txBody>
      </p:sp>
      <p:pic>
        <p:nvPicPr>
          <p:cNvPr id="18435" name="Picture 3" descr="Rover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037263"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77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idx="4294967295"/>
          </p:nvPr>
        </p:nvSpPr>
        <p:spPr>
          <a:xfrm>
            <a:off x="0" y="533400"/>
            <a:ext cx="8229600" cy="990600"/>
          </a:xfrm>
        </p:spPr>
        <p:txBody>
          <a:bodyPr/>
          <a:lstStyle/>
          <a:p>
            <a:r>
              <a:rPr lang="en-US" altLang="en-US" smtClean="0"/>
              <a:t>Tethered from a Manned Boat</a:t>
            </a:r>
          </a:p>
        </p:txBody>
      </p:sp>
      <p:pic>
        <p:nvPicPr>
          <p:cNvPr id="20483" name="Picture 3" descr="DSCN0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133600"/>
            <a:ext cx="3886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Aug06$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3600"/>
            <a:ext cx="43148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000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rrowheads="1"/>
          </p:cNvSpPr>
          <p:nvPr>
            <p:ph type="title" idx="4294967295"/>
          </p:nvPr>
        </p:nvSpPr>
        <p:spPr>
          <a:xfrm>
            <a:off x="0" y="533400"/>
            <a:ext cx="8229600" cy="990600"/>
          </a:xfrm>
        </p:spPr>
        <p:txBody>
          <a:bodyPr/>
          <a:lstStyle/>
          <a:p>
            <a:pPr eaLnBrk="1" hangingPunct="1"/>
            <a:r>
              <a:rPr lang="en-US" sz="2800"/>
              <a:t>Streamflow Measurement – </a:t>
            </a:r>
            <a:br>
              <a:rPr lang="en-US" sz="2800"/>
            </a:br>
            <a:r>
              <a:rPr lang="en-US" sz="2800"/>
              <a:t>Remote Control Boats</a:t>
            </a:r>
          </a:p>
        </p:txBody>
      </p:sp>
      <p:graphicFrame>
        <p:nvGraphicFramePr>
          <p:cNvPr id="2050" name="Object 3"/>
          <p:cNvGraphicFramePr>
            <a:graphicFrameLocks noChangeAspect="1"/>
          </p:cNvGraphicFramePr>
          <p:nvPr/>
        </p:nvGraphicFramePr>
        <p:xfrm>
          <a:off x="176213" y="1866900"/>
          <a:ext cx="4645025" cy="2928938"/>
        </p:xfrm>
        <a:graphic>
          <a:graphicData uri="http://schemas.openxmlformats.org/presentationml/2006/ole">
            <mc:AlternateContent xmlns:mc="http://schemas.openxmlformats.org/markup-compatibility/2006">
              <mc:Choice xmlns:v="urn:schemas-microsoft-com:vml" Requires="v">
                <p:oleObj spid="_x0000_s1047" name="Photo Editor Photo" r:id="rId5" imgW="15238095" imgH="11428571" progId="">
                  <p:embed/>
                </p:oleObj>
              </mc:Choice>
              <mc:Fallback>
                <p:oleObj name="Photo Editor Photo" r:id="rId5" imgW="15238095" imgH="1142857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14268" b="27930"/>
                      <a:stretch>
                        <a:fillRect/>
                      </a:stretch>
                    </p:blipFill>
                    <p:spPr bwMode="auto">
                      <a:xfrm>
                        <a:off x="176213" y="1866900"/>
                        <a:ext cx="4645025"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2" name="Picture 4"/>
          <p:cNvPicPr>
            <a:picLocks noChangeAspect="1" noChangeArrowheads="1"/>
          </p:cNvPicPr>
          <p:nvPr/>
        </p:nvPicPr>
        <p:blipFill>
          <a:blip r:embed="rId7"/>
          <a:srcRect l="7121" t="25104" r="11340" b="25545"/>
          <a:stretch>
            <a:fillRect/>
          </a:stretch>
        </p:blipFill>
        <p:spPr bwMode="auto">
          <a:xfrm>
            <a:off x="2324100" y="4149725"/>
            <a:ext cx="5389563" cy="2446338"/>
          </a:xfrm>
          <a:prstGeom prst="ellipse">
            <a:avLst/>
          </a:prstGeom>
          <a:ln>
            <a:noFill/>
          </a:ln>
          <a:effectLst>
            <a:softEdge rad="112500"/>
          </a:effectLst>
        </p:spPr>
      </p:pic>
      <p:pic>
        <p:nvPicPr>
          <p:cNvPr id="2055" name="highvel.mpg">
            <a:hlinkClick r:id="" action="ppaction://media"/>
          </p:cNvPr>
          <p:cNvPicPr>
            <a:picLocks noRot="1" noChangeAspect="1" noChangeArrowheads="1"/>
          </p:cNvPicPr>
          <p:nvPr>
            <a:videoFile r:link="rId2"/>
          </p:nvPr>
        </p:nvPicPr>
        <p:blipFill>
          <a:blip r:embed="rId8">
            <a:extLst>
              <a:ext uri="{28A0092B-C50C-407E-A947-70E740481C1C}">
                <a14:useLocalDpi xmlns:a14="http://schemas.microsoft.com/office/drawing/2010/main" val="0"/>
              </a:ext>
            </a:extLst>
          </a:blip>
          <a:srcRect t="12639" r="22490"/>
          <a:stretch>
            <a:fillRect/>
          </a:stretch>
        </p:blipFill>
        <p:spPr bwMode="auto">
          <a:xfrm>
            <a:off x="5608638" y="1973263"/>
            <a:ext cx="259873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22225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368" fill="hold"/>
                                        <p:tgtEl>
                                          <p:spTgt spid="20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55"/>
                </p:tgtEl>
              </p:cMediaNode>
            </p:video>
            <p:seq concurrent="1" nextAc="seek">
              <p:cTn id="8" restart="whenNotActive" fill="hold" evtFilter="cancelBubble" nodeType="interactiveSeq">
                <p:stCondLst>
                  <p:cond evt="onClick" delay="0">
                    <p:tgtEl>
                      <p:spTgt spid="205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055"/>
                                        </p:tgtEl>
                                      </p:cBhvr>
                                    </p:cmd>
                                  </p:childTnLst>
                                </p:cTn>
                              </p:par>
                            </p:childTnLst>
                          </p:cTn>
                        </p:par>
                      </p:childTnLst>
                    </p:cTn>
                  </p:par>
                </p:childTnLst>
              </p:cTn>
              <p:nextCondLst>
                <p:cond evt="onClick" delay="0">
                  <p:tgtEl>
                    <p:spTgt spid="205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715962"/>
          </a:xfrm>
        </p:spPr>
        <p:txBody>
          <a:bodyPr>
            <a:normAutofit fontScale="90000"/>
          </a:bodyPr>
          <a:lstStyle/>
          <a:p>
            <a:r>
              <a:rPr lang="en-US" dirty="0" smtClean="0"/>
              <a:t>Stilling Well/Shaft Encoder</a:t>
            </a:r>
            <a:endParaRPr lang="en-US" dirty="0"/>
          </a:p>
        </p:txBody>
      </p:sp>
      <p:pic>
        <p:nvPicPr>
          <p:cNvPr id="4" name="Content Placeholder 3"/>
          <p:cNvPicPr>
            <a:picLocks noGrp="1" noChangeAspect="1"/>
          </p:cNvPicPr>
          <p:nvPr>
            <p:ph idx="1"/>
          </p:nvPr>
        </p:nvPicPr>
        <p:blipFill>
          <a:blip r:embed="rId13" cstate="print">
            <a:extLst>
              <a:ext uri="{28A0092B-C50C-407E-A947-70E740481C1C}">
                <a14:useLocalDpi xmlns:a14="http://schemas.microsoft.com/office/drawing/2010/main" val="0"/>
              </a:ext>
            </a:extLst>
          </a:blip>
          <a:stretch>
            <a:fillRect/>
          </a:stretch>
        </p:blipFill>
        <p:spPr>
          <a:xfrm>
            <a:off x="4059958" y="2667000"/>
            <a:ext cx="4834084" cy="3732594"/>
          </a:xfrm>
        </p:spPr>
      </p:pic>
      <p:sp>
        <p:nvSpPr>
          <p:cNvPr id="5" name="Content Placeholder 2"/>
          <p:cNvSpPr txBox="1">
            <a:spLocks/>
          </p:cNvSpPr>
          <p:nvPr>
            <p:custDataLst>
              <p:tags r:id="rId3"/>
            </p:custDataLst>
          </p:nvPr>
        </p:nvSpPr>
        <p:spPr>
          <a:xfrm>
            <a:off x="228600" y="990600"/>
            <a:ext cx="8686800" cy="1752600"/>
          </a:xfrm>
          <a:prstGeom prst="rect">
            <a:avLst/>
          </a:prstGeom>
        </p:spPr>
        <p:txBody>
          <a:bodyPr vert="horz" lIns="91440" tIns="45720" rIns="91440" bIns="45720" rtlCol="0">
            <a:normAutofit fontScale="77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dirty="0" smtClean="0"/>
              <a:t>Concept</a:t>
            </a:r>
          </a:p>
          <a:p>
            <a:pPr lvl="1">
              <a:buClr>
                <a:srgbClr val="7A7A7A"/>
              </a:buClr>
            </a:pPr>
            <a:r>
              <a:rPr lang="en-GB" dirty="0" smtClean="0"/>
              <a:t>Water comes into the stilling well through inlet pipes from the water source</a:t>
            </a:r>
          </a:p>
          <a:p>
            <a:pPr lvl="1">
              <a:buClr>
                <a:srgbClr val="7A7A7A"/>
              </a:buClr>
            </a:pPr>
            <a:r>
              <a:rPr lang="en-GB" dirty="0" smtClean="0"/>
              <a:t>As water level increases and decreases, a float moves up and down with the water level</a:t>
            </a:r>
          </a:p>
          <a:p>
            <a:pPr lvl="1">
              <a:buClr>
                <a:srgbClr val="7A7A7A"/>
              </a:buClr>
            </a:pPr>
            <a:r>
              <a:rPr lang="en-GB" dirty="0" smtClean="0"/>
              <a:t>A tape attached to the float turns a wheel which is connected to the shaft on the encoder. As the wheel turns so does the shaft.</a:t>
            </a:r>
          </a:p>
          <a:p>
            <a:pPr lvl="1">
              <a:buClr>
                <a:srgbClr val="7A7A7A"/>
              </a:buClr>
            </a:pPr>
            <a:r>
              <a:rPr lang="en-GB" dirty="0" smtClean="0"/>
              <a:t>The shaft encoder will convert the shaft rotations to an electronic signal, which will be measured by a data logger </a:t>
            </a:r>
            <a:endParaRPr lang="en-GB" dirty="0"/>
          </a:p>
          <a:p>
            <a:pPr lvl="1">
              <a:buClr>
                <a:srgbClr val="7A7A7A"/>
              </a:buClr>
            </a:pPr>
            <a:endParaRPr lang="en-GB" dirty="0" smtClean="0">
              <a:solidFill>
                <a:srgbClr val="000000"/>
              </a:solidFill>
            </a:endParaRPr>
          </a:p>
        </p:txBody>
      </p:sp>
      <p:sp>
        <p:nvSpPr>
          <p:cNvPr id="6" name="Content Placeholder 2"/>
          <p:cNvSpPr txBox="1">
            <a:spLocks/>
          </p:cNvSpPr>
          <p:nvPr>
            <p:custDataLst>
              <p:tags r:id="rId4"/>
            </p:custDataLst>
          </p:nvPr>
        </p:nvSpPr>
        <p:spPr>
          <a:xfrm>
            <a:off x="381000" y="3886200"/>
            <a:ext cx="3810000" cy="2362200"/>
          </a:xfrm>
          <a:prstGeom prst="rect">
            <a:avLst/>
          </a:prstGeom>
        </p:spPr>
        <p:txBody>
          <a:bodyPr vert="horz" lIns="91440" tIns="45720" rIns="91440" bIns="45720" rtlCol="0">
            <a:normAutofit fontScale="850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GB" dirty="0" smtClean="0"/>
              <a:t>The </a:t>
            </a:r>
            <a:r>
              <a:rPr lang="en-GB" dirty="0"/>
              <a:t>components of this type of gauge </a:t>
            </a:r>
            <a:r>
              <a:rPr lang="en-GB" dirty="0" smtClean="0"/>
              <a:t>include:</a:t>
            </a:r>
          </a:p>
          <a:p>
            <a:pPr lvl="1">
              <a:buClr>
                <a:srgbClr val="7A7A7A"/>
              </a:buClr>
            </a:pPr>
            <a:r>
              <a:rPr lang="en-GB" dirty="0" smtClean="0"/>
              <a:t>A </a:t>
            </a:r>
            <a:r>
              <a:rPr lang="en-GB" dirty="0"/>
              <a:t>stilling </a:t>
            </a:r>
            <a:r>
              <a:rPr lang="en-GB" dirty="0" smtClean="0"/>
              <a:t>well</a:t>
            </a:r>
          </a:p>
          <a:p>
            <a:pPr lvl="1">
              <a:buClr>
                <a:srgbClr val="7A7A7A"/>
              </a:buClr>
            </a:pPr>
            <a:r>
              <a:rPr lang="en-GB" dirty="0" smtClean="0"/>
              <a:t>Inlet </a:t>
            </a:r>
            <a:r>
              <a:rPr lang="en-GB" dirty="0"/>
              <a:t>pipes from the </a:t>
            </a:r>
            <a:r>
              <a:rPr lang="en-GB" dirty="0" smtClean="0"/>
              <a:t>water </a:t>
            </a:r>
          </a:p>
          <a:p>
            <a:pPr lvl="1">
              <a:buClr>
                <a:srgbClr val="7A7A7A"/>
              </a:buClr>
            </a:pPr>
            <a:r>
              <a:rPr lang="en-GB" dirty="0" smtClean="0"/>
              <a:t>Float and weight</a:t>
            </a:r>
          </a:p>
          <a:p>
            <a:pPr lvl="1">
              <a:buClr>
                <a:srgbClr val="7A7A7A"/>
              </a:buClr>
            </a:pPr>
            <a:r>
              <a:rPr lang="en-GB" dirty="0" smtClean="0"/>
              <a:t>Tape </a:t>
            </a:r>
          </a:p>
          <a:p>
            <a:pPr lvl="1">
              <a:buClr>
                <a:srgbClr val="7A7A7A"/>
              </a:buClr>
            </a:pPr>
            <a:r>
              <a:rPr lang="en-GB" dirty="0" smtClean="0"/>
              <a:t>Wheel</a:t>
            </a:r>
          </a:p>
          <a:p>
            <a:pPr lvl="1">
              <a:buClr>
                <a:srgbClr val="7A7A7A"/>
              </a:buClr>
            </a:pPr>
            <a:r>
              <a:rPr lang="en-GB" dirty="0" smtClean="0"/>
              <a:t>Shaft </a:t>
            </a:r>
            <a:r>
              <a:rPr lang="en-GB" dirty="0"/>
              <a:t>encoder </a:t>
            </a:r>
            <a:endParaRPr lang="en-US" dirty="0"/>
          </a:p>
          <a:p>
            <a:pPr lvl="1">
              <a:buClr>
                <a:srgbClr val="7A7A7A"/>
              </a:buClr>
            </a:pPr>
            <a:endParaRPr lang="en-US" dirty="0">
              <a:solidFill>
                <a:srgbClr val="000000"/>
              </a:solidFill>
            </a:endParaRPr>
          </a:p>
        </p:txBody>
      </p:sp>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00" y="3649662"/>
            <a:ext cx="4254500"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custDataLst>
              <p:tags r:id="rId5"/>
            </p:custDataLst>
          </p:nvPr>
        </p:nvCxnSpPr>
        <p:spPr>
          <a:xfrm flipH="1">
            <a:off x="6096000" y="6019800"/>
            <a:ext cx="9906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custDataLst>
              <p:tags r:id="rId6"/>
            </p:custDataLst>
          </p:nvPr>
        </p:nvSpPr>
        <p:spPr>
          <a:xfrm>
            <a:off x="7239000" y="5853499"/>
            <a:ext cx="9906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solidFill>
                  <a:srgbClr val="000000"/>
                </a:solidFill>
              </a:rPr>
              <a:t>Water Inlet</a:t>
            </a:r>
            <a:endParaRPr lang="en-US" sz="1200" dirty="0">
              <a:solidFill>
                <a:srgbClr val="000000"/>
              </a:solidFill>
            </a:endParaRPr>
          </a:p>
        </p:txBody>
      </p:sp>
      <p:cxnSp>
        <p:nvCxnSpPr>
          <p:cNvPr id="12" name="Straight Arrow Connector 11"/>
          <p:cNvCxnSpPr/>
          <p:nvPr>
            <p:custDataLst>
              <p:tags r:id="rId7"/>
            </p:custDataLst>
          </p:nvPr>
        </p:nvCxnSpPr>
        <p:spPr>
          <a:xfrm flipV="1">
            <a:off x="4572000" y="5265333"/>
            <a:ext cx="0" cy="5881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custDataLst>
              <p:tags r:id="rId8"/>
            </p:custDataLst>
          </p:nvPr>
        </p:nvCxnSpPr>
        <p:spPr>
          <a:xfrm>
            <a:off x="4724400" y="5355434"/>
            <a:ext cx="0" cy="58816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custDataLst>
              <p:tags r:id="rId9"/>
            </p:custDataLst>
          </p:nvPr>
        </p:nvCxnSpPr>
        <p:spPr>
          <a:xfrm rot="16200000" flipV="1">
            <a:off x="4343400" y="5791200"/>
            <a:ext cx="609600" cy="152400"/>
          </a:xfrm>
          <a:prstGeom prst="bentConnector3">
            <a:avLst>
              <a:gd name="adj1" fmla="val -455"/>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custDataLst>
              <p:tags r:id="rId10"/>
            </p:custDataLst>
          </p:nvPr>
        </p:nvCxnSpPr>
        <p:spPr>
          <a:xfrm flipH="1">
            <a:off x="4953000" y="4876800"/>
            <a:ext cx="990600" cy="152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custDataLst>
              <p:tags r:id="rId11"/>
            </p:custDataLst>
          </p:nvPr>
        </p:nvSpPr>
        <p:spPr>
          <a:xfrm>
            <a:off x="6172200" y="4648200"/>
            <a:ext cx="6096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solidFill>
                  <a:srgbClr val="000000"/>
                </a:solidFill>
              </a:rPr>
              <a:t>Float</a:t>
            </a:r>
            <a:endParaRPr lang="en-US" sz="1200" dirty="0">
              <a:solidFill>
                <a:srgbClr val="000000"/>
              </a:solidFill>
            </a:endParaRPr>
          </a:p>
        </p:txBody>
      </p:sp>
    </p:spTree>
    <p:custDataLst>
      <p:tags r:id="rId1"/>
    </p:custDataLst>
    <p:extLst>
      <p:ext uri="{BB962C8B-B14F-4D97-AF65-F5344CB8AC3E}">
        <p14:creationId xmlns:p14="http://schemas.microsoft.com/office/powerpoint/2010/main" val="548850708"/>
      </p:ext>
    </p:extLst>
  </p:cSld>
  <p:clrMapOvr>
    <a:masterClrMapping/>
  </p:clrMapOvr>
  <mc:AlternateContent xmlns:mc="http://schemas.openxmlformats.org/markup-compatibility/2006" xmlns:p14="http://schemas.microsoft.com/office/powerpoint/2010/main">
    <mc:Choice Requires="p14">
      <p:transition spd="slow" p14:dur="2000" advTm="97076"/>
    </mc:Choice>
    <mc:Fallback xmlns="">
      <p:transition spd="slow" advTm="9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26" presetClass="emph" presetSubtype="0" repeatCount="indefinite" fill="hold" nodeType="withEffect">
                                  <p:stCondLst>
                                    <p:cond delay="0"/>
                                  </p:stCondLst>
                                  <p:childTnLst>
                                    <p:animEffect transition="out" filter="fade">
                                      <p:cBhvr>
                                        <p:cTn id="23" dur="4000" tmFilter="0, 0; .2, .5; .8, .5; 1, 0"/>
                                        <p:tgtEl>
                                          <p:spTgt spid="8"/>
                                        </p:tgtEl>
                                      </p:cBhvr>
                                    </p:animEffect>
                                    <p:animScale>
                                      <p:cBhvr>
                                        <p:cTn id="24" dur="2000" autoRev="1" fill="hold"/>
                                        <p:tgtEl>
                                          <p:spTgt spid="8"/>
                                        </p:tgtEl>
                                      </p:cBhvr>
                                      <p:by x="105000" y="105000"/>
                                    </p:animScale>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26" presetClass="emph" presetSubtype="0" repeatCount="indefinite" fill="hold" nodeType="withEffect">
                                  <p:stCondLst>
                                    <p:cond delay="0"/>
                                  </p:stCondLst>
                                  <p:childTnLst>
                                    <p:animEffect transition="out" filter="fade">
                                      <p:cBhvr>
                                        <p:cTn id="32" dur="4000" tmFilter="0, 0; .2, .5; .8, .5; 1, 0"/>
                                        <p:tgtEl>
                                          <p:spTgt spid="17"/>
                                        </p:tgtEl>
                                      </p:cBhvr>
                                    </p:animEffect>
                                    <p:animScale>
                                      <p:cBhvr>
                                        <p:cTn id="33" dur="2000" autoRev="1" fill="hold"/>
                                        <p:tgtEl>
                                          <p:spTgt spid="1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childTnLst>
                                </p:cTn>
                              </p:par>
                              <p:par>
                                <p:cTn id="38" presetID="10" presetClass="exit" presetSubtype="0" fill="hold"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26" presetClass="emph" presetSubtype="0" repeatCount="indefinite" fill="hold" nodeType="withEffect">
                                  <p:stCondLst>
                                    <p:cond delay="0"/>
                                  </p:stCondLst>
                                  <p:childTnLst>
                                    <p:animEffect transition="out" filter="fade">
                                      <p:cBhvr>
                                        <p:cTn id="51" dur="4000" tmFilter="0, 0; .2, .5; .8, .5; 1, 0"/>
                                        <p:tgtEl>
                                          <p:spTgt spid="12"/>
                                        </p:tgtEl>
                                      </p:cBhvr>
                                    </p:animEffect>
                                    <p:animScale>
                                      <p:cBhvr>
                                        <p:cTn id="52" dur="2000" autoRev="1" fill="hold"/>
                                        <p:tgtEl>
                                          <p:spTgt spid="12"/>
                                        </p:tgtEl>
                                      </p:cBhvr>
                                      <p:by x="105000" y="105000"/>
                                    </p:animScale>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26" presetClass="emph" presetSubtype="0" repeatCount="indefinite" fill="hold" nodeType="withEffect">
                                  <p:stCondLst>
                                    <p:cond delay="0"/>
                                  </p:stCondLst>
                                  <p:childTnLst>
                                    <p:animEffect transition="out" filter="fade">
                                      <p:cBhvr>
                                        <p:cTn id="57" dur="4000" tmFilter="0, 0; .2, .5; .8, .5; 1, 0"/>
                                        <p:tgtEl>
                                          <p:spTgt spid="14"/>
                                        </p:tgtEl>
                                      </p:cBhvr>
                                    </p:animEffect>
                                    <p:animScale>
                                      <p:cBhvr>
                                        <p:cTn id="58" dur="2000" autoRev="1" fill="hold"/>
                                        <p:tgtEl>
                                          <p:spTgt spid="14"/>
                                        </p:tgtEl>
                                      </p:cBhvr>
                                      <p:by x="105000" y="105000"/>
                                    </p:animScale>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
                                            <p:txEl>
                                              <p:pRg st="3" end="3"/>
                                            </p:txEl>
                                          </p:spTgt>
                                        </p:tgtEl>
                                        <p:attrNameLst>
                                          <p:attrName>style.visibility</p:attrName>
                                        </p:attrNameLst>
                                      </p:cBhvr>
                                      <p:to>
                                        <p:strVal val="visible"/>
                                      </p:to>
                                    </p:set>
                                  </p:childTnLst>
                                </p:cTn>
                              </p:par>
                              <p:par>
                                <p:cTn id="68" presetID="10" presetClass="exit" presetSubtype="0" fill="hold"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
                                            <p:txEl>
                                              <p:pRg st="4" end="4"/>
                                            </p:txEl>
                                          </p:spTgt>
                                        </p:tgtEl>
                                        <p:attrNameLst>
                                          <p:attrName>style.visibility</p:attrName>
                                        </p:attrNameLst>
                                      </p:cBhvr>
                                      <p:to>
                                        <p:strVal val="visible"/>
                                      </p:to>
                                    </p:set>
                                  </p:childTnLst>
                                </p:cTn>
                              </p:par>
                              <p:par>
                                <p:cTn id="84" presetID="31" presetClass="entr" presetSubtype="0" fill="hold" nodeType="withEffect">
                                  <p:stCondLst>
                                    <p:cond delay="0"/>
                                  </p:stCondLst>
                                  <p:childTnLst>
                                    <p:set>
                                      <p:cBhvr>
                                        <p:cTn id="85" dur="1" fill="hold">
                                          <p:stCondLst>
                                            <p:cond delay="0"/>
                                          </p:stCondLst>
                                        </p:cTn>
                                        <p:tgtEl>
                                          <p:spTgt spid="1026"/>
                                        </p:tgtEl>
                                        <p:attrNameLst>
                                          <p:attrName>style.visibility</p:attrName>
                                        </p:attrNameLst>
                                      </p:cBhvr>
                                      <p:to>
                                        <p:strVal val="visible"/>
                                      </p:to>
                                    </p:set>
                                    <p:anim calcmode="lin" valueType="num">
                                      <p:cBhvr>
                                        <p:cTn id="86" dur="1000" fill="hold"/>
                                        <p:tgtEl>
                                          <p:spTgt spid="1026"/>
                                        </p:tgtEl>
                                        <p:attrNameLst>
                                          <p:attrName>ppt_w</p:attrName>
                                        </p:attrNameLst>
                                      </p:cBhvr>
                                      <p:tavLst>
                                        <p:tav tm="0">
                                          <p:val>
                                            <p:fltVal val="0"/>
                                          </p:val>
                                        </p:tav>
                                        <p:tav tm="100000">
                                          <p:val>
                                            <p:strVal val="#ppt_w"/>
                                          </p:val>
                                        </p:tav>
                                      </p:tavLst>
                                    </p:anim>
                                    <p:anim calcmode="lin" valueType="num">
                                      <p:cBhvr>
                                        <p:cTn id="87" dur="1000" fill="hold"/>
                                        <p:tgtEl>
                                          <p:spTgt spid="1026"/>
                                        </p:tgtEl>
                                        <p:attrNameLst>
                                          <p:attrName>ppt_h</p:attrName>
                                        </p:attrNameLst>
                                      </p:cBhvr>
                                      <p:tavLst>
                                        <p:tav tm="0">
                                          <p:val>
                                            <p:fltVal val="0"/>
                                          </p:val>
                                        </p:tav>
                                        <p:tav tm="100000">
                                          <p:val>
                                            <p:strVal val="#ppt_h"/>
                                          </p:val>
                                        </p:tav>
                                      </p:tavLst>
                                    </p:anim>
                                    <p:anim calcmode="lin" valueType="num">
                                      <p:cBhvr>
                                        <p:cTn id="88" dur="1000" fill="hold"/>
                                        <p:tgtEl>
                                          <p:spTgt spid="1026"/>
                                        </p:tgtEl>
                                        <p:attrNameLst>
                                          <p:attrName>style.rotation</p:attrName>
                                        </p:attrNameLst>
                                      </p:cBhvr>
                                      <p:tavLst>
                                        <p:tav tm="0">
                                          <p:val>
                                            <p:fltVal val="90"/>
                                          </p:val>
                                        </p:tav>
                                        <p:tav tm="100000">
                                          <p:val>
                                            <p:fltVal val="0"/>
                                          </p:val>
                                        </p:tav>
                                      </p:tavLst>
                                    </p:anim>
                                    <p:animEffect transition="in" filter="fade">
                                      <p:cBhvr>
                                        <p:cTn id="89" dur="1000"/>
                                        <p:tgtEl>
                                          <p:spTgt spid="1026"/>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xit" presetSubtype="0" fill="hold" nodeType="clickEffect">
                                  <p:stCondLst>
                                    <p:cond delay="0"/>
                                  </p:stCondLst>
                                  <p:childTnLst>
                                    <p:anim calcmode="lin" valueType="num">
                                      <p:cBhvr>
                                        <p:cTn id="93" dur="1000"/>
                                        <p:tgtEl>
                                          <p:spTgt spid="1026"/>
                                        </p:tgtEl>
                                        <p:attrNameLst>
                                          <p:attrName>ppt_w</p:attrName>
                                        </p:attrNameLst>
                                      </p:cBhvr>
                                      <p:tavLst>
                                        <p:tav tm="0">
                                          <p:val>
                                            <p:strVal val="ppt_w"/>
                                          </p:val>
                                        </p:tav>
                                        <p:tav tm="100000">
                                          <p:val>
                                            <p:fltVal val="0"/>
                                          </p:val>
                                        </p:tav>
                                      </p:tavLst>
                                    </p:anim>
                                    <p:anim calcmode="lin" valueType="num">
                                      <p:cBhvr>
                                        <p:cTn id="94" dur="1000"/>
                                        <p:tgtEl>
                                          <p:spTgt spid="1026"/>
                                        </p:tgtEl>
                                        <p:attrNameLst>
                                          <p:attrName>ppt_h</p:attrName>
                                        </p:attrNameLst>
                                      </p:cBhvr>
                                      <p:tavLst>
                                        <p:tav tm="0">
                                          <p:val>
                                            <p:strVal val="ppt_h"/>
                                          </p:val>
                                        </p:tav>
                                        <p:tav tm="100000">
                                          <p:val>
                                            <p:fltVal val="0"/>
                                          </p:val>
                                        </p:tav>
                                      </p:tavLst>
                                    </p:anim>
                                    <p:anim calcmode="lin" valueType="num">
                                      <p:cBhvr>
                                        <p:cTn id="95" dur="1000"/>
                                        <p:tgtEl>
                                          <p:spTgt spid="1026"/>
                                        </p:tgtEl>
                                        <p:attrNameLst>
                                          <p:attrName>style.rotation</p:attrName>
                                        </p:attrNameLst>
                                      </p:cBhvr>
                                      <p:tavLst>
                                        <p:tav tm="0">
                                          <p:val>
                                            <p:fltVal val="0"/>
                                          </p:val>
                                        </p:tav>
                                        <p:tav tm="100000">
                                          <p:val>
                                            <p:fltVal val="90"/>
                                          </p:val>
                                        </p:tav>
                                      </p:tavLst>
                                    </p:anim>
                                    <p:animEffect transition="out" filter="fade">
                                      <p:cBhvr>
                                        <p:cTn id="96" dur="1000"/>
                                        <p:tgtEl>
                                          <p:spTgt spid="1026"/>
                                        </p:tgtEl>
                                      </p:cBhvr>
                                    </p:animEffect>
                                    <p:set>
                                      <p:cBhvr>
                                        <p:cTn id="97" dur="1" fill="hold">
                                          <p:stCondLst>
                                            <p:cond delay="999"/>
                                          </p:stCondLst>
                                        </p:cTn>
                                        <p:tgtEl>
                                          <p:spTgt spid="1026"/>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6">
                                            <p:txEl>
                                              <p:pRg st="0" end="0"/>
                                            </p:txEl>
                                          </p:spTgt>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6">
                                            <p:txEl>
                                              <p:pRg st="1" end="1"/>
                                            </p:txEl>
                                          </p:spTgt>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6">
                                            <p:txEl>
                                              <p:pRg st="2" end="2"/>
                                            </p:txEl>
                                          </p:spTgt>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6">
                                            <p:txEl>
                                              <p:pRg st="3" end="3"/>
                                            </p:txEl>
                                          </p:spTgt>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6">
                                            <p:txEl>
                                              <p:pRg st="4" end="4"/>
                                            </p:txEl>
                                          </p:spTgt>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6">
                                            <p:txEl>
                                              <p:pRg st="5" end="5"/>
                                            </p:txEl>
                                          </p:spTgt>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8" grpId="0" animBg="1"/>
      <p:bldP spid="2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Other Applications for Acoustics</a:t>
            </a:r>
            <a:endParaRPr lang="en-US" dirty="0"/>
          </a:p>
        </p:txBody>
      </p:sp>
      <p:sp>
        <p:nvSpPr>
          <p:cNvPr id="3" name="Content Placeholder 2"/>
          <p:cNvSpPr>
            <a:spLocks noGrp="1"/>
          </p:cNvSpPr>
          <p:nvPr>
            <p:ph idx="1"/>
            <p:custDataLst>
              <p:tags r:id="rId3"/>
            </p:custDataLst>
          </p:nvPr>
        </p:nvSpPr>
        <p:spPr>
          <a:xfrm>
            <a:off x="370681" y="1447800"/>
            <a:ext cx="8229600" cy="1752600"/>
          </a:xfrm>
        </p:spPr>
        <p:txBody>
          <a:bodyPr>
            <a:normAutofit/>
          </a:bodyPr>
          <a:lstStyle/>
          <a:p>
            <a:r>
              <a:rPr lang="en-US" sz="3600" dirty="0" smtClean="0"/>
              <a:t>Sediment monitoring</a:t>
            </a:r>
          </a:p>
          <a:p>
            <a:r>
              <a:rPr lang="en-US" sz="3600" dirty="0" smtClean="0"/>
              <a:t>Bathymetric mapping</a:t>
            </a:r>
          </a:p>
        </p:txBody>
      </p:sp>
    </p:spTree>
    <p:custDataLst>
      <p:tags r:id="rId1"/>
    </p:custDataLst>
    <p:extLst>
      <p:ext uri="{BB962C8B-B14F-4D97-AF65-F5344CB8AC3E}">
        <p14:creationId xmlns:p14="http://schemas.microsoft.com/office/powerpoint/2010/main" val="4023158140"/>
      </p:ext>
    </p:extLst>
  </p:cSld>
  <p:clrMapOvr>
    <a:masterClrMapping/>
  </p:clrMapOvr>
  <mc:AlternateContent xmlns:mc="http://schemas.openxmlformats.org/markup-compatibility/2006" xmlns:p14="http://schemas.microsoft.com/office/powerpoint/2010/main">
    <mc:Choice Requires="p14">
      <p:transition spd="slow" p14:dur="2000" advTm="42294"/>
    </mc:Choice>
    <mc:Fallback xmlns="">
      <p:transition spd="slow" advTm="42294"/>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rrowheads="1"/>
          </p:cNvSpPr>
          <p:nvPr>
            <p:ph type="title" idx="4294967295"/>
          </p:nvPr>
        </p:nvSpPr>
        <p:spPr>
          <a:xfrm>
            <a:off x="914400" y="838200"/>
            <a:ext cx="8229600" cy="990600"/>
          </a:xfrm>
        </p:spPr>
        <p:txBody>
          <a:bodyPr>
            <a:normAutofit fontScale="90000"/>
          </a:bodyPr>
          <a:lstStyle/>
          <a:p>
            <a:pPr eaLnBrk="1" hangingPunct="1"/>
            <a:r>
              <a:rPr lang="en-US" dirty="0" smtClean="0"/>
              <a:t>Using Acoustic Backscatter as a Surrogate of Sediment Concentration</a:t>
            </a:r>
            <a:endParaRPr lang="en-US" dirty="0"/>
          </a:p>
        </p:txBody>
      </p:sp>
      <p:pic>
        <p:nvPicPr>
          <p:cNvPr id="26627" name="Picture 3"/>
          <p:cNvPicPr>
            <a:picLocks noChangeAspect="1" noChangeArrowheads="1"/>
          </p:cNvPicPr>
          <p:nvPr/>
        </p:nvPicPr>
        <p:blipFill>
          <a:blip r:embed="rId3"/>
          <a:srcRect/>
          <a:stretch>
            <a:fillRect/>
          </a:stretch>
        </p:blipFill>
        <p:spPr bwMode="auto">
          <a:xfrm>
            <a:off x="201613" y="2416175"/>
            <a:ext cx="8829675" cy="3346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6571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Sediment Monitoring</a:t>
            </a:r>
            <a:endParaRPr lang="en-US" dirty="0"/>
          </a:p>
        </p:txBody>
      </p:sp>
      <p:sp>
        <p:nvSpPr>
          <p:cNvPr id="3" name="Content Placeholder 2"/>
          <p:cNvSpPr>
            <a:spLocks noGrp="1"/>
          </p:cNvSpPr>
          <p:nvPr>
            <p:ph idx="1"/>
            <p:custDataLst>
              <p:tags r:id="rId3"/>
            </p:custDataLst>
          </p:nvPr>
        </p:nvSpPr>
        <p:spPr>
          <a:xfrm>
            <a:off x="370681" y="1447800"/>
            <a:ext cx="8229600" cy="4953000"/>
          </a:xfrm>
        </p:spPr>
        <p:txBody>
          <a:bodyPr>
            <a:normAutofit/>
          </a:bodyPr>
          <a:lstStyle/>
          <a:p>
            <a:r>
              <a:rPr lang="en-US" dirty="0"/>
              <a:t>S</a:t>
            </a:r>
            <a:r>
              <a:rPr lang="en-US" dirty="0" smtClean="0"/>
              <a:t>uccessfully used to measure instantaneous suspended sediment concentration</a:t>
            </a:r>
          </a:p>
          <a:p>
            <a:r>
              <a:rPr lang="en-US" dirty="0" smtClean="0"/>
              <a:t>Instrumentation at research project comparing various surrogate methods (acoustics, turbidity, laser)</a:t>
            </a:r>
          </a:p>
          <a:p>
            <a:pPr marL="0" indent="0">
              <a:buNone/>
            </a:pPr>
            <a:endParaRPr lang="en-US" dirty="0" smtClean="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0" y="3657600"/>
            <a:ext cx="446362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1927" y="3708400"/>
            <a:ext cx="290565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58224320"/>
      </p:ext>
    </p:extLst>
  </p:cSld>
  <p:clrMapOvr>
    <a:masterClrMapping/>
  </p:clrMapOvr>
  <mc:AlternateContent xmlns:mc="http://schemas.openxmlformats.org/markup-compatibility/2006" xmlns:p14="http://schemas.microsoft.com/office/powerpoint/2010/main">
    <mc:Choice Requires="p14">
      <p:transition spd="slow" p14:dur="2000" advTm="42294"/>
    </mc:Choice>
    <mc:Fallback xmlns="">
      <p:transition spd="slow" advTm="42294"/>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Rot="1" noChangeArrowheads="1"/>
          </p:cNvSpPr>
          <p:nvPr>
            <p:ph type="title" idx="4294967295"/>
          </p:nvPr>
        </p:nvSpPr>
        <p:spPr>
          <a:xfrm>
            <a:off x="635000" y="381000"/>
            <a:ext cx="7772400" cy="409575"/>
          </a:xfrm>
        </p:spPr>
        <p:txBody>
          <a:bodyPr>
            <a:normAutofit fontScale="90000"/>
          </a:bodyPr>
          <a:lstStyle/>
          <a:p>
            <a:pPr eaLnBrk="1" hangingPunct="1"/>
            <a:r>
              <a:rPr lang="en-US" dirty="0"/>
              <a:t>Acoustic Backscatter and Velocity</a:t>
            </a:r>
          </a:p>
        </p:txBody>
      </p:sp>
      <p:pic>
        <p:nvPicPr>
          <p:cNvPr id="39939"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95400" y="1219200"/>
            <a:ext cx="6826250" cy="5135563"/>
          </a:xfrm>
        </p:spPr>
      </p:pic>
      <p:sp>
        <p:nvSpPr>
          <p:cNvPr id="39940" name="Text Box 4"/>
          <p:cNvSpPr txBox="1">
            <a:spLocks noChangeArrowheads="1"/>
          </p:cNvSpPr>
          <p:nvPr/>
        </p:nvSpPr>
        <p:spPr bwMode="auto">
          <a:xfrm>
            <a:off x="914400" y="3614738"/>
            <a:ext cx="208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b="0">
                <a:solidFill>
                  <a:schemeClr val="tx1"/>
                </a:solidFill>
              </a:rPr>
              <a:t/>
            </a:r>
            <a:br>
              <a:rPr lang="en-US" b="0">
                <a:solidFill>
                  <a:schemeClr val="tx1"/>
                </a:solidFill>
              </a:rPr>
            </a:br>
            <a:r>
              <a:rPr lang="en-US" b="0">
                <a:solidFill>
                  <a:schemeClr val="tx1"/>
                </a:solidFill>
              </a:rPr>
              <a:t>Velocity</a:t>
            </a:r>
          </a:p>
        </p:txBody>
      </p:sp>
      <p:sp>
        <p:nvSpPr>
          <p:cNvPr id="39941" name="Text Box 4"/>
          <p:cNvSpPr txBox="1">
            <a:spLocks noChangeArrowheads="1"/>
          </p:cNvSpPr>
          <p:nvPr/>
        </p:nvSpPr>
        <p:spPr bwMode="auto">
          <a:xfrm>
            <a:off x="944563" y="1328738"/>
            <a:ext cx="208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b="0">
                <a:solidFill>
                  <a:schemeClr val="tx1"/>
                </a:solidFill>
              </a:rPr>
              <a:t>Backscatter</a:t>
            </a:r>
          </a:p>
        </p:txBody>
      </p:sp>
    </p:spTree>
    <p:extLst>
      <p:ext uri="{BB962C8B-B14F-4D97-AF65-F5344CB8AC3E}">
        <p14:creationId xmlns:p14="http://schemas.microsoft.com/office/powerpoint/2010/main" val="1284809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rrowheads="1"/>
          </p:cNvSpPr>
          <p:nvPr>
            <p:ph type="title" idx="4294967295"/>
          </p:nvPr>
        </p:nvSpPr>
        <p:spPr>
          <a:xfrm>
            <a:off x="914400" y="838200"/>
            <a:ext cx="8229600" cy="990600"/>
          </a:xfrm>
        </p:spPr>
        <p:txBody>
          <a:bodyPr>
            <a:normAutofit/>
          </a:bodyPr>
          <a:lstStyle/>
          <a:p>
            <a:pPr algn="ctr" eaLnBrk="1" hangingPunct="1"/>
            <a:r>
              <a:rPr lang="en-US" dirty="0" smtClean="0"/>
              <a:t>Bathymetric Mapping</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30120"/>
            <a:ext cx="4956175" cy="408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345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rrowheads="1"/>
          </p:cNvSpPr>
          <p:nvPr>
            <p:ph type="title" idx="4294967295"/>
          </p:nvPr>
        </p:nvSpPr>
        <p:spPr>
          <a:xfrm>
            <a:off x="0" y="311150"/>
            <a:ext cx="7772400" cy="1143000"/>
          </a:xfrm>
        </p:spPr>
        <p:txBody>
          <a:bodyPr/>
          <a:lstStyle/>
          <a:p>
            <a:pPr eaLnBrk="1" hangingPunct="1"/>
            <a:r>
              <a:rPr lang="en-US" sz="2800" dirty="0" smtClean="0"/>
              <a:t>Bathymetric Survey for Model Grid Generation</a:t>
            </a:r>
            <a:endParaRPr lang="en-US" sz="2400" i="1" dirty="0"/>
          </a:p>
        </p:txBody>
      </p:sp>
      <p:grpSp>
        <p:nvGrpSpPr>
          <p:cNvPr id="45059" name="Group 3"/>
          <p:cNvGrpSpPr>
            <a:grpSpLocks/>
          </p:cNvGrpSpPr>
          <p:nvPr/>
        </p:nvGrpSpPr>
        <p:grpSpPr bwMode="auto">
          <a:xfrm>
            <a:off x="219075" y="1485900"/>
            <a:ext cx="8705850" cy="4673600"/>
            <a:chOff x="312" y="1137"/>
            <a:chExt cx="5136" cy="2743"/>
          </a:xfrm>
        </p:grpSpPr>
        <p:pic>
          <p:nvPicPr>
            <p:cNvPr id="45060" name="Picture 4" descr="DeltaX"/>
            <p:cNvPicPr>
              <a:picLocks noChangeAspect="1" noChangeArrowheads="1"/>
            </p:cNvPicPr>
            <p:nvPr/>
          </p:nvPicPr>
          <p:blipFill>
            <a:blip r:embed="rId3">
              <a:extLst>
                <a:ext uri="{28A0092B-C50C-407E-A947-70E740481C1C}">
                  <a14:useLocalDpi xmlns:a14="http://schemas.microsoft.com/office/drawing/2010/main" val="0"/>
                </a:ext>
              </a:extLst>
            </a:blip>
            <a:srcRect l="4167" t="2841" b="948"/>
            <a:stretch>
              <a:fillRect/>
            </a:stretch>
          </p:blipFill>
          <p:spPr bwMode="auto">
            <a:xfrm>
              <a:off x="312" y="1137"/>
              <a:ext cx="5136"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3" name="Rectangle 5"/>
            <p:cNvSpPr>
              <a:spLocks noChangeArrowheads="1"/>
            </p:cNvSpPr>
            <p:nvPr/>
          </p:nvSpPr>
          <p:spPr bwMode="auto">
            <a:xfrm rot="1045693">
              <a:off x="2511" y="2112"/>
              <a:ext cx="369" cy="294"/>
            </a:xfrm>
            <a:prstGeom prst="rect">
              <a:avLst/>
            </a:prstGeom>
            <a:solidFill>
              <a:srgbClr val="FF0000">
                <a:alpha val="50000"/>
              </a:srgbClr>
            </a:solidFill>
            <a:ln w="9525">
              <a:solidFill>
                <a:schemeClr val="tx1"/>
              </a:solidFill>
              <a:miter lim="800000"/>
              <a:headEnd/>
              <a:tailEnd/>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5062" name="Text Box 6"/>
            <p:cNvSpPr txBox="1">
              <a:spLocks noChangeArrowheads="1"/>
            </p:cNvSpPr>
            <p:nvPr/>
          </p:nvSpPr>
          <p:spPr bwMode="auto">
            <a:xfrm>
              <a:off x="432" y="1680"/>
              <a:ext cx="920" cy="25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eaLnBrk="1" hangingPunct="1"/>
              <a:r>
                <a:rPr lang="en-US">
                  <a:solidFill>
                    <a:schemeClr val="accent1"/>
                  </a:solidFill>
                  <a:latin typeface="Times New Roman" pitchFamily="18" charset="0"/>
                </a:rPr>
                <a:t>Survey Grid</a:t>
              </a:r>
            </a:p>
          </p:txBody>
        </p:sp>
        <p:sp>
          <p:nvSpPr>
            <p:cNvPr id="514055" name="Line 7"/>
            <p:cNvSpPr>
              <a:spLocks noChangeShapeType="1"/>
            </p:cNvSpPr>
            <p:nvPr/>
          </p:nvSpPr>
          <p:spPr bwMode="auto">
            <a:xfrm>
              <a:off x="1440" y="1824"/>
              <a:ext cx="1152" cy="384"/>
            </a:xfrm>
            <a:prstGeom prst="line">
              <a:avLst/>
            </a:prstGeom>
            <a:noFill/>
            <a:ln w="38100">
              <a:solidFill>
                <a:schemeClr val="accent1"/>
              </a:solidFill>
              <a:round/>
              <a:headEnd/>
              <a:tailEnd type="stealth" w="med" len="lg"/>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1460553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Rot="1" noChangeArrowheads="1"/>
          </p:cNvSpPr>
          <p:nvPr>
            <p:ph type="title" idx="4294967295"/>
          </p:nvPr>
        </p:nvSpPr>
        <p:spPr>
          <a:xfrm>
            <a:off x="0" y="369888"/>
            <a:ext cx="7772400" cy="1143000"/>
          </a:xfrm>
        </p:spPr>
        <p:txBody>
          <a:bodyPr/>
          <a:lstStyle/>
          <a:p>
            <a:pPr eaLnBrk="1" hangingPunct="1"/>
            <a:r>
              <a:rPr lang="en-US" sz="2400"/>
              <a:t>Use of Individual Beams for Bathymetry</a:t>
            </a:r>
          </a:p>
        </p:txBody>
      </p:sp>
      <p:pic>
        <p:nvPicPr>
          <p:cNvPr id="46083" name="Picture 4" descr="Color_dots_bathy"/>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31595" t="5569" r="55602" b="74422"/>
          <a:stretch>
            <a:fillRect/>
          </a:stretch>
        </p:blipFill>
        <p:spPr>
          <a:xfrm>
            <a:off x="0" y="2190750"/>
            <a:ext cx="2017713" cy="3829050"/>
          </a:xfrm>
          <a:ln>
            <a:solidFill>
              <a:schemeClr val="bg2"/>
            </a:solidFill>
            <a:miter lim="800000"/>
            <a:headEnd/>
            <a:tailEnd/>
          </a:ln>
        </p:spPr>
      </p:pic>
      <p:sp>
        <p:nvSpPr>
          <p:cNvPr id="46084" name="Text Box 3"/>
          <p:cNvSpPr txBox="1">
            <a:spLocks noChangeArrowheads="1"/>
          </p:cNvSpPr>
          <p:nvPr/>
        </p:nvSpPr>
        <p:spPr bwMode="auto">
          <a:xfrm>
            <a:off x="5456238" y="1893888"/>
            <a:ext cx="1404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a:solidFill>
                  <a:schemeClr val="accent1"/>
                </a:solidFill>
                <a:latin typeface="Times New Roman" pitchFamily="18" charset="0"/>
              </a:rPr>
              <a:t>Two tracks</a:t>
            </a:r>
          </a:p>
        </p:txBody>
      </p:sp>
      <p:grpSp>
        <p:nvGrpSpPr>
          <p:cNvPr id="46085" name="Group 5"/>
          <p:cNvGrpSpPr>
            <a:grpSpLocks/>
          </p:cNvGrpSpPr>
          <p:nvPr/>
        </p:nvGrpSpPr>
        <p:grpSpPr bwMode="auto">
          <a:xfrm>
            <a:off x="2722563" y="1625600"/>
            <a:ext cx="5153025" cy="5080000"/>
            <a:chOff x="1150" y="1120"/>
            <a:chExt cx="3246" cy="3200"/>
          </a:xfrm>
        </p:grpSpPr>
        <p:pic>
          <p:nvPicPr>
            <p:cNvPr id="46086" name="Picture 6" descr="Color_dots_bat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 y="1120"/>
              <a:ext cx="3246" cy="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103" name="Rectangle 7"/>
            <p:cNvSpPr>
              <a:spLocks noChangeArrowheads="1"/>
            </p:cNvSpPr>
            <p:nvPr/>
          </p:nvSpPr>
          <p:spPr bwMode="auto">
            <a:xfrm>
              <a:off x="2158" y="1252"/>
              <a:ext cx="393" cy="558"/>
            </a:xfrm>
            <a:prstGeom prst="rect">
              <a:avLst/>
            </a:prstGeom>
            <a:noFill/>
            <a:ln w="12700">
              <a:solidFill>
                <a:schemeClr val="bg2"/>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1563716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1298575" y="1128713"/>
            <a:ext cx="6545263" cy="5384800"/>
            <a:chOff x="709" y="518"/>
            <a:chExt cx="4123" cy="3392"/>
          </a:xfrm>
        </p:grpSpPr>
        <p:pic>
          <p:nvPicPr>
            <p:cNvPr id="47111" name="Picture 3" descr="Color_3dots_meshbathy"/>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1020"/>
            <a:stretch>
              <a:fillRect/>
            </a:stretch>
          </p:blipFill>
          <p:spPr bwMode="auto">
            <a:xfrm>
              <a:off x="709" y="518"/>
              <a:ext cx="4123" cy="33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2" name="Text Box 4"/>
            <p:cNvSpPr txBox="1">
              <a:spLocks noChangeAspect="1" noChangeArrowheads="1"/>
            </p:cNvSpPr>
            <p:nvPr/>
          </p:nvSpPr>
          <p:spPr bwMode="auto">
            <a:xfrm>
              <a:off x="3156" y="2757"/>
              <a:ext cx="167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b="0">
                  <a:solidFill>
                    <a:schemeClr val="tx1"/>
                  </a:solidFill>
                  <a:latin typeface="Times New Roman" pitchFamily="18" charset="0"/>
                </a:rPr>
                <a:t>Interpolation of bed elevations to x-y-z grid</a:t>
              </a:r>
            </a:p>
          </p:txBody>
        </p:sp>
      </p:grpSp>
      <p:grpSp>
        <p:nvGrpSpPr>
          <p:cNvPr id="3" name="Group 5"/>
          <p:cNvGrpSpPr>
            <a:grpSpLocks/>
          </p:cNvGrpSpPr>
          <p:nvPr/>
        </p:nvGrpSpPr>
        <p:grpSpPr bwMode="auto">
          <a:xfrm>
            <a:off x="1301750" y="1143000"/>
            <a:ext cx="6537325" cy="5378450"/>
            <a:chOff x="820" y="551"/>
            <a:chExt cx="4118" cy="3388"/>
          </a:xfrm>
        </p:grpSpPr>
        <p:pic>
          <p:nvPicPr>
            <p:cNvPr id="47109" name="Picture 6" descr="Color_3dots_shaded3"/>
            <p:cNvPicPr>
              <a:picLocks noChangeAspect="1" noChangeArrowheads="1"/>
            </p:cNvPicPr>
            <p:nvPr/>
          </p:nvPicPr>
          <p:blipFill>
            <a:blip r:embed="rId4">
              <a:extLst>
                <a:ext uri="{28A0092B-C50C-407E-A947-70E740481C1C}">
                  <a14:useLocalDpi xmlns:a14="http://schemas.microsoft.com/office/drawing/2010/main" val="0"/>
                </a:ext>
              </a:extLst>
            </a:blip>
            <a:srcRect l="1637" t="10115" r="447" b="8151"/>
            <a:stretch>
              <a:fillRect/>
            </a:stretch>
          </p:blipFill>
          <p:spPr bwMode="auto">
            <a:xfrm>
              <a:off x="820" y="551"/>
              <a:ext cx="4118" cy="3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0" name="Text Box 7"/>
            <p:cNvSpPr txBox="1">
              <a:spLocks noChangeAspect="1" noChangeArrowheads="1"/>
            </p:cNvSpPr>
            <p:nvPr/>
          </p:nvSpPr>
          <p:spPr bwMode="auto">
            <a:xfrm>
              <a:off x="896" y="3058"/>
              <a:ext cx="95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eaLnBrk="1" hangingPunct="1"/>
              <a:r>
                <a:rPr lang="en-US" sz="2400" b="0">
                  <a:solidFill>
                    <a:schemeClr val="tx1"/>
                  </a:solidFill>
                  <a:latin typeface="Times New Roman" pitchFamily="18" charset="0"/>
                </a:rPr>
                <a:t>Surface </a:t>
              </a:r>
            </a:p>
            <a:p>
              <a:pPr eaLnBrk="1" hangingPunct="1"/>
              <a:r>
                <a:rPr lang="en-US" sz="2400" b="0">
                  <a:solidFill>
                    <a:schemeClr val="tx1"/>
                  </a:solidFill>
                  <a:latin typeface="Times New Roman" pitchFamily="18" charset="0"/>
                </a:rPr>
                <a:t>Shading of</a:t>
              </a:r>
            </a:p>
            <a:p>
              <a:pPr eaLnBrk="1" hangingPunct="1"/>
              <a:r>
                <a:rPr lang="en-US" sz="2400" b="0">
                  <a:solidFill>
                    <a:schemeClr val="tx1"/>
                  </a:solidFill>
                  <a:latin typeface="Times New Roman" pitchFamily="18" charset="0"/>
                </a:rPr>
                <a:t>x-y-x grid</a:t>
              </a:r>
            </a:p>
          </p:txBody>
        </p:sp>
      </p:grpSp>
      <p:sp>
        <p:nvSpPr>
          <p:cNvPr id="518152" name="Rectangle 8"/>
          <p:cNvSpPr>
            <a:spLocks noGrp="1" noRot="1" noChangeArrowheads="1"/>
          </p:cNvSpPr>
          <p:nvPr>
            <p:ph type="title" idx="4294967295"/>
          </p:nvPr>
        </p:nvSpPr>
        <p:spPr>
          <a:xfrm>
            <a:off x="1485900" y="12700"/>
            <a:ext cx="6248400" cy="693738"/>
          </a:xfrm>
        </p:spPr>
        <p:txBody>
          <a:bodyPr>
            <a:normAutofit fontScale="90000"/>
          </a:bodyPr>
          <a:lstStyle/>
          <a:p>
            <a:pPr eaLnBrk="1" hangingPunct="1"/>
            <a:r>
              <a:rPr lang="en-US" dirty="0" smtClean="0"/>
              <a:t>Bathymetric Map Generation</a:t>
            </a:r>
            <a:endParaRPr lang="en-US" dirty="0"/>
          </a:p>
        </p:txBody>
      </p:sp>
    </p:spTree>
    <p:extLst>
      <p:ext uri="{BB962C8B-B14F-4D97-AF65-F5344CB8AC3E}">
        <p14:creationId xmlns:p14="http://schemas.microsoft.com/office/powerpoint/2010/main" val="134164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Rot="1" noChangeArrowheads="1"/>
          </p:cNvSpPr>
          <p:nvPr>
            <p:ph type="title" idx="4294967295"/>
          </p:nvPr>
        </p:nvSpPr>
        <p:spPr>
          <a:xfrm>
            <a:off x="1143000" y="609600"/>
            <a:ext cx="6858000" cy="762000"/>
          </a:xfrm>
        </p:spPr>
        <p:txBody>
          <a:bodyPr>
            <a:normAutofit fontScale="90000"/>
          </a:bodyPr>
          <a:lstStyle/>
          <a:p>
            <a:pPr eaLnBrk="1" hangingPunct="1"/>
            <a:r>
              <a:rPr lang="en-US" dirty="0" smtClean="0"/>
              <a:t>Modeling 3-D velocity structure at a complex location</a:t>
            </a:r>
            <a:endParaRPr lang="en-US" dirty="0"/>
          </a:p>
        </p:txBody>
      </p:sp>
      <p:pic>
        <p:nvPicPr>
          <p:cNvPr id="37893" name="DCC_NOV_1_2001_Vectors.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905000" y="1779719"/>
            <a:ext cx="5334000" cy="472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11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200" fill="hold"/>
                                        <p:tgtEl>
                                          <p:spTgt spid="378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7893"/>
                </p:tgtEl>
              </p:cMediaNode>
            </p:video>
            <p:seq concurrent="1" nextAc="seek">
              <p:cTn id="8" restart="whenNotActive" fill="hold" evtFilter="cancelBubble" nodeType="interactiveSeq">
                <p:stCondLst>
                  <p:cond evt="onClick" delay="0">
                    <p:tgtEl>
                      <p:spTgt spid="3789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7893"/>
                                        </p:tgtEl>
                                      </p:cBhvr>
                                    </p:cmd>
                                  </p:childTnLst>
                                </p:cTn>
                              </p:par>
                            </p:childTnLst>
                          </p:cTn>
                        </p:par>
                      </p:childTnLst>
                    </p:cTn>
                  </p:par>
                </p:childTnLst>
              </p:cTn>
              <p:nextCondLst>
                <p:cond evt="onClick" delay="0">
                  <p:tgtEl>
                    <p:spTgt spid="3789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533400"/>
            <a:ext cx="8229600" cy="1447800"/>
          </a:xfrm>
        </p:spPr>
        <p:txBody>
          <a:bodyPr>
            <a:normAutofit/>
          </a:bodyPr>
          <a:lstStyle/>
          <a:p>
            <a:r>
              <a:rPr lang="en-US" sz="3600" dirty="0" smtClean="0"/>
              <a:t>Acoustic Doppler Systems: </a:t>
            </a:r>
            <a:r>
              <a:rPr lang="en-US" sz="2800" dirty="0" smtClean="0"/>
              <a:t>Advantages/Disadvantages</a:t>
            </a:r>
            <a:endParaRPr lang="en-US" sz="2800" dirty="0"/>
          </a:p>
        </p:txBody>
      </p:sp>
      <p:sp>
        <p:nvSpPr>
          <p:cNvPr id="3" name="Content Placeholder 2"/>
          <p:cNvSpPr>
            <a:spLocks noGrp="1"/>
          </p:cNvSpPr>
          <p:nvPr>
            <p:ph idx="1"/>
            <p:custDataLst>
              <p:tags r:id="rId3"/>
            </p:custDataLst>
          </p:nvPr>
        </p:nvSpPr>
        <p:spPr>
          <a:xfrm>
            <a:off x="533400" y="2057400"/>
            <a:ext cx="8229600" cy="4267200"/>
          </a:xfrm>
        </p:spPr>
        <p:txBody>
          <a:bodyPr>
            <a:normAutofit fontScale="77500" lnSpcReduction="20000"/>
          </a:bodyPr>
          <a:lstStyle/>
          <a:p>
            <a:r>
              <a:rPr lang="en-US" dirty="0" smtClean="0"/>
              <a:t>Advantages</a:t>
            </a:r>
          </a:p>
          <a:p>
            <a:pPr lvl="1"/>
            <a:r>
              <a:rPr lang="en-GB" dirty="0" smtClean="0"/>
              <a:t>Measures discharge in a wide variety of unsteady flow situations and where no stage-discharge relation exists</a:t>
            </a:r>
          </a:p>
          <a:p>
            <a:pPr lvl="1"/>
            <a:r>
              <a:rPr lang="en-US" dirty="0" smtClean="0"/>
              <a:t>Ideally suited for estuaries and canals</a:t>
            </a:r>
          </a:p>
          <a:p>
            <a:pPr lvl="1"/>
            <a:r>
              <a:rPr lang="en-US" dirty="0" smtClean="0"/>
              <a:t>Instantaneous Discharge</a:t>
            </a:r>
          </a:p>
          <a:p>
            <a:pPr lvl="1"/>
            <a:r>
              <a:rPr lang="en-US" dirty="0" smtClean="0"/>
              <a:t>Saves time over conventional measurements saving time and improving safety</a:t>
            </a:r>
          </a:p>
          <a:p>
            <a:pPr lvl="1"/>
            <a:r>
              <a:rPr lang="en-US" dirty="0" smtClean="0"/>
              <a:t>Potential application in sediment monitoring and bathymetric surveys</a:t>
            </a:r>
          </a:p>
          <a:p>
            <a:r>
              <a:rPr lang="en-US" dirty="0" smtClean="0"/>
              <a:t>Disadvantages</a:t>
            </a:r>
          </a:p>
          <a:p>
            <a:pPr lvl="1"/>
            <a:r>
              <a:rPr lang="en-GB" dirty="0" smtClean="0"/>
              <a:t>Complexity (requires significant and ongoing training)</a:t>
            </a:r>
          </a:p>
          <a:p>
            <a:pPr lvl="1"/>
            <a:r>
              <a:rPr lang="en-GB" dirty="0" smtClean="0"/>
              <a:t>Costs are high but coming down</a:t>
            </a:r>
            <a:endParaRPr lang="en-US" dirty="0" smtClean="0"/>
          </a:p>
          <a:p>
            <a:pPr marL="0" indent="0">
              <a:buNone/>
            </a:pPr>
            <a:endParaRPr lang="en-US" dirty="0" smtClean="0"/>
          </a:p>
        </p:txBody>
      </p:sp>
    </p:spTree>
    <p:custDataLst>
      <p:tags r:id="rId1"/>
    </p:custDataLst>
    <p:extLst>
      <p:ext uri="{BB962C8B-B14F-4D97-AF65-F5344CB8AC3E}">
        <p14:creationId xmlns:p14="http://schemas.microsoft.com/office/powerpoint/2010/main" val="452851449"/>
      </p:ext>
    </p:extLst>
  </p:cSld>
  <p:clrMapOvr>
    <a:masterClrMapping/>
  </p:clrMapOvr>
  <mc:AlternateContent xmlns:mc="http://schemas.openxmlformats.org/markup-compatibility/2006" xmlns:p14="http://schemas.microsoft.com/office/powerpoint/2010/main">
    <mc:Choice Requires="p14">
      <p:transition spd="slow" p14:dur="2000" advTm="42294"/>
    </mc:Choice>
    <mc:Fallback xmlns="">
      <p:transition spd="slow" advTm="4229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3" name="Picture 2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935019"/>
            <a:ext cx="7937500" cy="5615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2" name="TextBox 1281"/>
          <p:cNvSpPr txBox="1"/>
          <p:nvPr/>
        </p:nvSpPr>
        <p:spPr>
          <a:xfrm>
            <a:off x="2590800" y="914400"/>
            <a:ext cx="3642985" cy="369332"/>
          </a:xfrm>
          <a:prstGeom prst="rect">
            <a:avLst/>
          </a:prstGeom>
          <a:noFill/>
        </p:spPr>
        <p:txBody>
          <a:bodyPr wrap="none" rtlCol="0">
            <a:spAutoFit/>
          </a:bodyPr>
          <a:lstStyle/>
          <a:p>
            <a:r>
              <a:rPr lang="en-US" dirty="0" smtClean="0"/>
              <a:t>Stilling Well with Intake Cleanout</a:t>
            </a:r>
            <a:endParaRPr lang="en-US" dirty="0"/>
          </a:p>
        </p:txBody>
      </p:sp>
      <p:sp>
        <p:nvSpPr>
          <p:cNvPr id="2" name="TextBox 1"/>
          <p:cNvSpPr txBox="1"/>
          <p:nvPr/>
        </p:nvSpPr>
        <p:spPr>
          <a:xfrm>
            <a:off x="533400" y="5869122"/>
            <a:ext cx="1927131" cy="430887"/>
          </a:xfrm>
          <a:prstGeom prst="rect">
            <a:avLst/>
          </a:prstGeom>
          <a:noFill/>
        </p:spPr>
        <p:txBody>
          <a:bodyPr wrap="none" rtlCol="0">
            <a:spAutoFit/>
          </a:bodyPr>
          <a:lstStyle/>
          <a:p>
            <a:r>
              <a:rPr lang="en-US" sz="1100" b="1" i="1" dirty="0" smtClean="0">
                <a:solidFill>
                  <a:srgbClr val="FF0000"/>
                </a:solidFill>
              </a:rPr>
              <a:t>Stilling wells can be used </a:t>
            </a:r>
          </a:p>
          <a:p>
            <a:r>
              <a:rPr lang="en-US" sz="1100" b="1" i="1" dirty="0">
                <a:solidFill>
                  <a:srgbClr val="FF0000"/>
                </a:solidFill>
              </a:rPr>
              <a:t>w</a:t>
            </a:r>
            <a:r>
              <a:rPr lang="en-US" sz="1100" b="1" i="1" dirty="0" smtClean="0">
                <a:solidFill>
                  <a:srgbClr val="FF0000"/>
                </a:solidFill>
              </a:rPr>
              <a:t>ith other sensors</a:t>
            </a:r>
            <a:r>
              <a:rPr lang="en-US" sz="1100" dirty="0" smtClean="0"/>
              <a:t>.</a:t>
            </a:r>
            <a:endParaRPr lang="en-US" sz="1100" dirty="0"/>
          </a:p>
        </p:txBody>
      </p:sp>
      <p:sp>
        <p:nvSpPr>
          <p:cNvPr id="3" name="TextBox 2"/>
          <p:cNvSpPr txBox="1"/>
          <p:nvPr/>
        </p:nvSpPr>
        <p:spPr>
          <a:xfrm>
            <a:off x="1496965" y="152400"/>
            <a:ext cx="6427835" cy="584775"/>
          </a:xfrm>
          <a:prstGeom prst="rect">
            <a:avLst/>
          </a:prstGeom>
          <a:noFill/>
        </p:spPr>
        <p:txBody>
          <a:bodyPr wrap="square" rtlCol="0">
            <a:spAutoFit/>
          </a:bodyPr>
          <a:lstStyle/>
          <a:p>
            <a:r>
              <a:rPr lang="en-US" sz="3200" dirty="0" smtClean="0"/>
              <a:t>Stilling Well Intake Flushing System</a:t>
            </a:r>
            <a:endParaRPr lang="en-US" sz="3200" dirty="0"/>
          </a:p>
        </p:txBody>
      </p:sp>
    </p:spTree>
    <p:extLst>
      <p:ext uri="{BB962C8B-B14F-4D97-AF65-F5344CB8AC3E}">
        <p14:creationId xmlns:p14="http://schemas.microsoft.com/office/powerpoint/2010/main" val="2903978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Ground Water</a:t>
            </a:r>
            <a:endParaRPr lang="en-US" dirty="0"/>
          </a:p>
        </p:txBody>
      </p:sp>
      <p:sp>
        <p:nvSpPr>
          <p:cNvPr id="3" name="Content Placeholder 2"/>
          <p:cNvSpPr>
            <a:spLocks noGrp="1"/>
          </p:cNvSpPr>
          <p:nvPr>
            <p:ph idx="1"/>
            <p:custDataLst>
              <p:tags r:id="rId3"/>
            </p:custDataLst>
          </p:nvPr>
        </p:nvSpPr>
        <p:spPr>
          <a:xfrm>
            <a:off x="457200" y="1600200"/>
            <a:ext cx="8229600" cy="1524000"/>
          </a:xfrm>
        </p:spPr>
        <p:txBody>
          <a:bodyPr>
            <a:normAutofit fontScale="70000" lnSpcReduction="20000"/>
          </a:bodyPr>
          <a:lstStyle/>
          <a:p>
            <a:r>
              <a:rPr lang="en-US" dirty="0" smtClean="0"/>
              <a:t>Concept</a:t>
            </a:r>
          </a:p>
          <a:p>
            <a:pPr lvl="1"/>
            <a:r>
              <a:rPr lang="en-US" dirty="0" smtClean="0"/>
              <a:t>Continuous ground water levels are </a:t>
            </a:r>
            <a:r>
              <a:rPr lang="en-US" dirty="0"/>
              <a:t>most commonly measured with a submersible pressure </a:t>
            </a:r>
            <a:r>
              <a:rPr lang="en-US" dirty="0" smtClean="0"/>
              <a:t>transducer </a:t>
            </a:r>
          </a:p>
          <a:p>
            <a:pPr lvl="1"/>
            <a:r>
              <a:rPr lang="en-US" dirty="0" smtClean="0"/>
              <a:t>The measured pressure is converted to water depth over the sensor and from that depth to water from the surface can be calculated</a:t>
            </a:r>
          </a:p>
          <a:p>
            <a:pPr lvl="1"/>
            <a:endParaRPr lang="en-US" dirty="0" smtClean="0"/>
          </a:p>
          <a:p>
            <a:pPr marL="0" indent="0">
              <a:buNone/>
            </a:pPr>
            <a:endParaRPr lang="en-US" dirty="0"/>
          </a:p>
        </p:txBody>
      </p:sp>
      <p:pic>
        <p:nvPicPr>
          <p:cNvPr id="2050" name="Picture 2" descr="http://filemaker2-server.cbl.umces.edu/sensorimages/7535-753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047572" y="2895169"/>
            <a:ext cx="2667857" cy="3886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78939138"/>
      </p:ext>
    </p:extLst>
  </p:cSld>
  <p:clrMapOvr>
    <a:masterClrMapping/>
  </p:clrMapOvr>
  <mc:AlternateContent xmlns:mc="http://schemas.openxmlformats.org/markup-compatibility/2006" xmlns:p14="http://schemas.microsoft.com/office/powerpoint/2010/main">
    <mc:Choice Requires="p14">
      <p:transition spd="slow" p14:dur="2000" advTm="51093"/>
    </mc:Choice>
    <mc:Fallback xmlns="">
      <p:transition spd="slow" advTm="51093"/>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Ground Water Applications</a:t>
            </a:r>
            <a:endParaRPr lang="en-US" dirty="0"/>
          </a:p>
        </p:txBody>
      </p:sp>
      <p:sp>
        <p:nvSpPr>
          <p:cNvPr id="3" name="Content Placeholder 2"/>
          <p:cNvSpPr>
            <a:spLocks noGrp="1"/>
          </p:cNvSpPr>
          <p:nvPr>
            <p:ph idx="1"/>
            <p:custDataLst>
              <p:tags r:id="rId3"/>
            </p:custDataLst>
          </p:nvPr>
        </p:nvSpPr>
        <p:spPr>
          <a:xfrm>
            <a:off x="457200" y="1447800"/>
            <a:ext cx="4432302" cy="5029200"/>
          </a:xfrm>
        </p:spPr>
        <p:txBody>
          <a:bodyPr>
            <a:normAutofit fontScale="85000" lnSpcReduction="20000"/>
          </a:bodyPr>
          <a:lstStyle/>
          <a:p>
            <a:r>
              <a:rPr lang="en-US" dirty="0" smtClean="0"/>
              <a:t>External Data Logger</a:t>
            </a:r>
          </a:p>
          <a:p>
            <a:pPr lvl="1"/>
            <a:r>
              <a:rPr lang="en-US" dirty="0" smtClean="0"/>
              <a:t>Suited towards adding additional equipment to data loggers such as rainfall, evaporation, or other hydromet measurements</a:t>
            </a:r>
          </a:p>
          <a:p>
            <a:r>
              <a:rPr lang="en-US" dirty="0" smtClean="0"/>
              <a:t>Internal Data Logger</a:t>
            </a:r>
          </a:p>
          <a:p>
            <a:pPr lvl="1"/>
            <a:r>
              <a:rPr lang="en-US" dirty="0" smtClean="0"/>
              <a:t>Standalone system for just ground water level recording</a:t>
            </a:r>
          </a:p>
          <a:p>
            <a:pPr lvl="1"/>
            <a:r>
              <a:rPr lang="en-US" dirty="0" smtClean="0"/>
              <a:t>Internal batteries</a:t>
            </a:r>
          </a:p>
          <a:p>
            <a:pPr lvl="1"/>
            <a:r>
              <a:rPr lang="en-US" dirty="0" smtClean="0"/>
              <a:t>No solar panels required</a:t>
            </a:r>
          </a:p>
          <a:p>
            <a:pPr lvl="1"/>
            <a:r>
              <a:rPr lang="en-US" dirty="0" smtClean="0"/>
              <a:t>Additional features such as GPRS and water quality</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9502" y="1981200"/>
            <a:ext cx="4254498" cy="3495254"/>
          </a:xfrm>
          <a:prstGeom prst="rect">
            <a:avLst/>
          </a:prstGeom>
        </p:spPr>
      </p:pic>
    </p:spTree>
    <p:custDataLst>
      <p:tags r:id="rId1"/>
    </p:custDataLst>
    <p:extLst>
      <p:ext uri="{BB962C8B-B14F-4D97-AF65-F5344CB8AC3E}">
        <p14:creationId xmlns:p14="http://schemas.microsoft.com/office/powerpoint/2010/main" val="4153990785"/>
      </p:ext>
    </p:extLst>
  </p:cSld>
  <p:clrMapOvr>
    <a:masterClrMapping/>
  </p:clrMapOvr>
  <mc:AlternateContent xmlns:mc="http://schemas.openxmlformats.org/markup-compatibility/2006" xmlns:p14="http://schemas.microsoft.com/office/powerpoint/2010/main">
    <mc:Choice Requires="p14">
      <p:transition spd="slow" p14:dur="2000" advTm="39118"/>
    </mc:Choice>
    <mc:Fallback xmlns="">
      <p:transition spd="slow" advTm="39118"/>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Ground Water Continued</a:t>
            </a:r>
            <a:endParaRPr lang="en-US" dirty="0"/>
          </a:p>
        </p:txBody>
      </p:sp>
      <p:sp>
        <p:nvSpPr>
          <p:cNvPr id="3" name="Content Placeholder 2"/>
          <p:cNvSpPr>
            <a:spLocks noGrp="1"/>
          </p:cNvSpPr>
          <p:nvPr>
            <p:ph idx="1"/>
            <p:custDataLst>
              <p:tags r:id="rId3"/>
            </p:custDataLst>
          </p:nvPr>
        </p:nvSpPr>
        <p:spPr>
          <a:xfrm>
            <a:off x="12700" y="1752600"/>
            <a:ext cx="4635500" cy="4389120"/>
          </a:xfrm>
        </p:spPr>
        <p:txBody>
          <a:bodyPr/>
          <a:lstStyle/>
          <a:p>
            <a:r>
              <a:rPr lang="en-US" dirty="0" smtClean="0"/>
              <a:t>Other options</a:t>
            </a:r>
          </a:p>
          <a:p>
            <a:pPr lvl="1"/>
            <a:r>
              <a:rPr lang="en-GB" dirty="0" smtClean="0"/>
              <a:t>Vented cable compensates for barometric pressure changes</a:t>
            </a:r>
          </a:p>
          <a:p>
            <a:pPr lvl="1"/>
            <a:r>
              <a:rPr lang="en-GB" dirty="0" smtClean="0"/>
              <a:t>Non-vented cable requires post-processing to determine water level</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3792" y="2438400"/>
            <a:ext cx="4452108" cy="3657599"/>
          </a:xfrm>
          <a:prstGeom prst="rect">
            <a:avLst/>
          </a:prstGeom>
        </p:spPr>
      </p:pic>
    </p:spTree>
    <p:custDataLst>
      <p:tags r:id="rId1"/>
    </p:custDataLst>
    <p:extLst>
      <p:ext uri="{BB962C8B-B14F-4D97-AF65-F5344CB8AC3E}">
        <p14:creationId xmlns:p14="http://schemas.microsoft.com/office/powerpoint/2010/main" val="1650638030"/>
      </p:ext>
    </p:extLst>
  </p:cSld>
  <p:clrMapOvr>
    <a:masterClrMapping/>
  </p:clrMapOvr>
  <mc:AlternateContent xmlns:mc="http://schemas.openxmlformats.org/markup-compatibility/2006" xmlns:p14="http://schemas.microsoft.com/office/powerpoint/2010/main">
    <mc:Choice Requires="p14">
      <p:transition spd="slow" p14:dur="2000" advTm="63284"/>
    </mc:Choice>
    <mc:Fallback xmlns="">
      <p:transition spd="slow" advTm="63284"/>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23999" y="0"/>
            <a:ext cx="5105400" cy="868362"/>
          </a:xfrm>
        </p:spPr>
        <p:txBody>
          <a:bodyPr/>
          <a:lstStyle/>
          <a:p>
            <a:r>
              <a:rPr lang="en-US" dirty="0" smtClean="0"/>
              <a:t>Data Loggers</a:t>
            </a:r>
            <a:endParaRPr lang="en-US" dirty="0"/>
          </a:p>
        </p:txBody>
      </p:sp>
      <p:sp>
        <p:nvSpPr>
          <p:cNvPr id="3" name="Content Placeholder 2"/>
          <p:cNvSpPr>
            <a:spLocks noGrp="1"/>
          </p:cNvSpPr>
          <p:nvPr>
            <p:ph idx="1"/>
            <p:custDataLst>
              <p:tags r:id="rId3"/>
            </p:custDataLst>
          </p:nvPr>
        </p:nvSpPr>
        <p:spPr>
          <a:xfrm>
            <a:off x="457200" y="1752600"/>
            <a:ext cx="3733800" cy="2667000"/>
          </a:xfrm>
        </p:spPr>
        <p:txBody>
          <a:bodyPr>
            <a:normAutofit fontScale="92500" lnSpcReduction="20000"/>
          </a:bodyPr>
          <a:lstStyle/>
          <a:p>
            <a:r>
              <a:rPr lang="en-US" dirty="0" smtClean="0"/>
              <a:t>Concept</a:t>
            </a:r>
          </a:p>
          <a:p>
            <a:pPr lvl="1"/>
            <a:r>
              <a:rPr lang="en-US" sz="2200" dirty="0" smtClean="0"/>
              <a:t>Data loggers interrogate sensors and store data at </a:t>
            </a:r>
            <a:r>
              <a:rPr lang="en-US" sz="2200" dirty="0" err="1" smtClean="0"/>
              <a:t>hydromet</a:t>
            </a:r>
            <a:r>
              <a:rPr lang="en-US" sz="2200" dirty="0" smtClean="0"/>
              <a:t> stations</a:t>
            </a:r>
          </a:p>
          <a:p>
            <a:pPr lvl="1"/>
            <a:r>
              <a:rPr lang="en-US" sz="2200" dirty="0" smtClean="0"/>
              <a:t>Often coupled with telemetry devices for transmitting data from remote sites to central data management center</a:t>
            </a:r>
            <a:endParaRPr lang="en-US" sz="1900" dirty="0" smtClean="0"/>
          </a:p>
          <a:p>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1041401"/>
            <a:ext cx="4952999" cy="3301999"/>
          </a:xfrm>
          <a:prstGeom prst="rect">
            <a:avLst/>
          </a:prstGeom>
        </p:spPr>
      </p:pic>
      <p:sp>
        <p:nvSpPr>
          <p:cNvPr id="5" name="Content Placeholder 2"/>
          <p:cNvSpPr txBox="1">
            <a:spLocks/>
          </p:cNvSpPr>
          <p:nvPr>
            <p:custDataLst>
              <p:tags r:id="rId4"/>
            </p:custDataLst>
          </p:nvPr>
        </p:nvSpPr>
        <p:spPr>
          <a:xfrm>
            <a:off x="457200" y="4419600"/>
            <a:ext cx="8153400" cy="23622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1">
              <a:buClr>
                <a:srgbClr val="7A7A7A"/>
              </a:buClr>
            </a:pPr>
            <a:r>
              <a:rPr lang="en-US" dirty="0"/>
              <a:t>Data loggers </a:t>
            </a:r>
            <a:r>
              <a:rPr lang="en-US" dirty="0" smtClean="0"/>
              <a:t>can </a:t>
            </a:r>
            <a:r>
              <a:rPr lang="en-US" dirty="0"/>
              <a:t>trigger </a:t>
            </a:r>
            <a:r>
              <a:rPr lang="en-US" dirty="0" smtClean="0"/>
              <a:t>and record measurements at any set time</a:t>
            </a:r>
            <a:endParaRPr lang="en-US" dirty="0"/>
          </a:p>
          <a:p>
            <a:pPr lvl="2">
              <a:buClr>
                <a:srgbClr val="7A7A7A"/>
              </a:buClr>
            </a:pPr>
            <a:r>
              <a:rPr lang="en-US" dirty="0" smtClean="0"/>
              <a:t>This includes all digital and analog hydrological and meteorological sensors </a:t>
            </a:r>
          </a:p>
          <a:p>
            <a:pPr lvl="2">
              <a:buClr>
                <a:srgbClr val="7A7A7A"/>
              </a:buClr>
            </a:pPr>
            <a:r>
              <a:rPr lang="en-US" dirty="0" smtClean="0"/>
              <a:t>Other measured parameters include solar panel input and battery voltage used by technical personnel</a:t>
            </a:r>
            <a:endParaRPr lang="en-US" dirty="0"/>
          </a:p>
        </p:txBody>
      </p:sp>
    </p:spTree>
    <p:custDataLst>
      <p:tags r:id="rId1"/>
    </p:custDataLst>
    <p:extLst>
      <p:ext uri="{BB962C8B-B14F-4D97-AF65-F5344CB8AC3E}">
        <p14:creationId xmlns:p14="http://schemas.microsoft.com/office/powerpoint/2010/main" val="3536058525"/>
      </p:ext>
    </p:extLst>
  </p:cSld>
  <p:clrMapOvr>
    <a:masterClrMapping/>
  </p:clrMapOvr>
  <mc:AlternateContent xmlns:mc="http://schemas.openxmlformats.org/markup-compatibility/2006" xmlns:p14="http://schemas.microsoft.com/office/powerpoint/2010/main">
    <mc:Choice Requires="p14">
      <p:transition spd="slow" p14:dur="2000" advTm="43873"/>
    </mc:Choice>
    <mc:Fallback xmlns="">
      <p:transition spd="slow" advTm="43873"/>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33400" y="304800"/>
            <a:ext cx="8229600" cy="1143000"/>
          </a:xfrm>
        </p:spPr>
        <p:txBody>
          <a:bodyPr>
            <a:normAutofit fontScale="90000"/>
          </a:bodyPr>
          <a:lstStyle/>
          <a:p>
            <a:r>
              <a:rPr lang="en-US" dirty="0" smtClean="0"/>
              <a:t>Common Features of </a:t>
            </a:r>
            <a:br>
              <a:rPr lang="en-US" dirty="0" smtClean="0"/>
            </a:br>
            <a:r>
              <a:rPr lang="en-US" dirty="0" smtClean="0"/>
              <a:t>Data Loggers</a:t>
            </a:r>
            <a:endParaRPr lang="en-US" dirty="0"/>
          </a:p>
        </p:txBody>
      </p:sp>
      <p:sp>
        <p:nvSpPr>
          <p:cNvPr id="3" name="Content Placeholder 2"/>
          <p:cNvSpPr>
            <a:spLocks noGrp="1"/>
          </p:cNvSpPr>
          <p:nvPr>
            <p:ph idx="1"/>
            <p:custDataLst>
              <p:tags r:id="rId3"/>
            </p:custDataLst>
          </p:nvPr>
        </p:nvSpPr>
        <p:spPr>
          <a:xfrm>
            <a:off x="533400" y="1676400"/>
            <a:ext cx="8229600" cy="4876800"/>
          </a:xfrm>
        </p:spPr>
        <p:txBody>
          <a:bodyPr>
            <a:normAutofit fontScale="92500" lnSpcReduction="10000"/>
          </a:bodyPr>
          <a:lstStyle/>
          <a:p>
            <a:r>
              <a:rPr lang="en-US" dirty="0" smtClean="0"/>
              <a:t>Screen to view/alter data and configure devices</a:t>
            </a:r>
          </a:p>
          <a:p>
            <a:r>
              <a:rPr lang="en-US" dirty="0" smtClean="0"/>
              <a:t>Very low power consumption</a:t>
            </a:r>
          </a:p>
          <a:p>
            <a:r>
              <a:rPr lang="en-US" dirty="0" smtClean="0"/>
              <a:t>Multiple communication ports for simultaneous data relay (GSM/GPRS, INSAT, VSAT)</a:t>
            </a:r>
          </a:p>
          <a:p>
            <a:r>
              <a:rPr lang="en-US" dirty="0" smtClean="0"/>
              <a:t>Analog, Digital, RS-232, SDI-12 Data Inputs</a:t>
            </a:r>
          </a:p>
          <a:p>
            <a:r>
              <a:rPr lang="en-US" dirty="0" smtClean="0"/>
              <a:t>Digital, RS-232 outputs</a:t>
            </a:r>
          </a:p>
          <a:p>
            <a:r>
              <a:rPr lang="en-US" dirty="0" smtClean="0"/>
              <a:t>Frequency of collection/logging can be different for each sensor</a:t>
            </a:r>
          </a:p>
          <a:p>
            <a:r>
              <a:rPr lang="en-US" dirty="0" smtClean="0"/>
              <a:t>Logging/Transmissions can be triggered based on a measured event</a:t>
            </a:r>
          </a:p>
          <a:p>
            <a:endParaRPr lang="en-US" dirty="0" smtClean="0"/>
          </a:p>
          <a:p>
            <a:endParaRPr lang="en-US" dirty="0" smtClean="0"/>
          </a:p>
          <a:p>
            <a:endParaRPr lang="en-US" dirty="0"/>
          </a:p>
        </p:txBody>
      </p:sp>
    </p:spTree>
    <p:custDataLst>
      <p:tags r:id="rId1"/>
    </p:custDataLst>
    <p:extLst>
      <p:ext uri="{BB962C8B-B14F-4D97-AF65-F5344CB8AC3E}">
        <p14:creationId xmlns:p14="http://schemas.microsoft.com/office/powerpoint/2010/main" val="3431640169"/>
      </p:ext>
    </p:extLst>
  </p:cSld>
  <p:clrMapOvr>
    <a:masterClrMapping/>
  </p:clrMapOvr>
  <mc:AlternateContent xmlns:mc="http://schemas.openxmlformats.org/markup-compatibility/2006" xmlns:p14="http://schemas.microsoft.com/office/powerpoint/2010/main">
    <mc:Choice Requires="p14">
      <p:transition spd="slow" p14:dur="2000" advTm="64669"/>
    </mc:Choice>
    <mc:Fallback xmlns="">
      <p:transition spd="slow" advTm="64669"/>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762000"/>
            <a:ext cx="8229600" cy="1143000"/>
          </a:xfrm>
        </p:spPr>
        <p:txBody>
          <a:bodyPr>
            <a:normAutofit fontScale="90000"/>
          </a:bodyPr>
          <a:lstStyle/>
          <a:p>
            <a:r>
              <a:rPr lang="en-US" dirty="0" smtClean="0"/>
              <a:t>Common Features of Advanced Data Loggers</a:t>
            </a:r>
            <a:endParaRPr lang="en-US" dirty="0"/>
          </a:p>
        </p:txBody>
      </p:sp>
      <p:sp>
        <p:nvSpPr>
          <p:cNvPr id="3" name="Content Placeholder 2"/>
          <p:cNvSpPr>
            <a:spLocks noGrp="1"/>
          </p:cNvSpPr>
          <p:nvPr>
            <p:ph idx="1"/>
            <p:custDataLst>
              <p:tags r:id="rId3"/>
            </p:custDataLst>
          </p:nvPr>
        </p:nvSpPr>
        <p:spPr>
          <a:xfrm>
            <a:off x="457200" y="1981200"/>
            <a:ext cx="8229600" cy="4876800"/>
          </a:xfrm>
        </p:spPr>
        <p:txBody>
          <a:bodyPr/>
          <a:lstStyle/>
          <a:p>
            <a:r>
              <a:rPr lang="en-US" dirty="0"/>
              <a:t>Ability to switch on/off power to sensors (power saving concept)</a:t>
            </a:r>
          </a:p>
          <a:p>
            <a:r>
              <a:rPr lang="en-US" dirty="0"/>
              <a:t>No data loss upon power loss</a:t>
            </a:r>
          </a:p>
          <a:p>
            <a:r>
              <a:rPr lang="en-US" dirty="0"/>
              <a:t>Automatic start up when power is restored</a:t>
            </a:r>
          </a:p>
          <a:p>
            <a:r>
              <a:rPr lang="en-US" dirty="0"/>
              <a:t>Program </a:t>
            </a:r>
            <a:r>
              <a:rPr lang="en-US" dirty="0" smtClean="0"/>
              <a:t>upload feature</a:t>
            </a:r>
          </a:p>
          <a:p>
            <a:r>
              <a:rPr lang="en-US" dirty="0" smtClean="0"/>
              <a:t>Can calculate and store values based on sensor inputs</a:t>
            </a:r>
          </a:p>
          <a:p>
            <a:pPr marL="0" indent="0">
              <a:buNone/>
            </a:pPr>
            <a:endParaRPr lang="en-US" dirty="0"/>
          </a:p>
        </p:txBody>
      </p:sp>
    </p:spTree>
    <p:custDataLst>
      <p:tags r:id="rId1"/>
    </p:custDataLst>
    <p:extLst>
      <p:ext uri="{BB962C8B-B14F-4D97-AF65-F5344CB8AC3E}">
        <p14:creationId xmlns:p14="http://schemas.microsoft.com/office/powerpoint/2010/main" val="3473988980"/>
      </p:ext>
    </p:extLst>
  </p:cSld>
  <p:clrMapOvr>
    <a:masterClrMapping/>
  </p:clrMapOvr>
  <mc:AlternateContent xmlns:mc="http://schemas.openxmlformats.org/markup-compatibility/2006" xmlns:p14="http://schemas.microsoft.com/office/powerpoint/2010/main">
    <mc:Choice Requires="p14">
      <p:transition spd="slow" p14:dur="2000" advTm="51603"/>
    </mc:Choice>
    <mc:Fallback xmlns="">
      <p:transition spd="slow" advTm="51603"/>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4343400" y="1225550"/>
            <a:ext cx="3048000" cy="708025"/>
          </a:xfrm>
          <a:prstGeom prst="rect">
            <a:avLst/>
          </a:prstGeom>
          <a:noFill/>
          <a:ln w="12700">
            <a:noFill/>
            <a:miter lim="800000"/>
            <a:headEnd type="none" w="sm" len="sm"/>
            <a:tailEnd type="none" w="sm" len="sm"/>
          </a:ln>
          <a:effectLst/>
        </p:spPr>
        <p:txBody>
          <a:bodyPr>
            <a:spAutoFit/>
          </a:bodyPr>
          <a:lstStyle/>
          <a:p>
            <a:pPr marL="228600" indent="-228600">
              <a:spcBef>
                <a:spcPct val="50000"/>
              </a:spcBef>
              <a:defRPr/>
            </a:pPr>
            <a:endParaRPr lang="en-US" sz="2000" b="1" dirty="0">
              <a:solidFill>
                <a:srgbClr val="FFFF00"/>
              </a:solidFill>
              <a:effectLst>
                <a:outerShdw blurRad="38100" dist="38100" dir="2700000" algn="tl">
                  <a:srgbClr val="000000"/>
                </a:outerShdw>
              </a:effectLst>
              <a:latin typeface="Garamond" pitchFamily="-112" charset="0"/>
            </a:endParaRPr>
          </a:p>
          <a:p>
            <a:pPr marL="228600" indent="-228600">
              <a:buFont typeface="Wingdings" pitchFamily="-112" charset="2"/>
              <a:buNone/>
              <a:defRPr/>
            </a:pPr>
            <a:endParaRPr lang="en-US" sz="2000" b="1" i="1" dirty="0">
              <a:solidFill>
                <a:srgbClr val="FFFF00"/>
              </a:solidFill>
              <a:effectLst>
                <a:outerShdw blurRad="38100" dist="38100" dir="2700000" algn="tl">
                  <a:srgbClr val="000000"/>
                </a:outerShdw>
              </a:effectLst>
              <a:latin typeface="Garamond" pitchFamily="-112" charset="0"/>
            </a:endParaRPr>
          </a:p>
          <a:p>
            <a:pPr marL="228600" indent="-228600">
              <a:buFont typeface="Wingdings" pitchFamily="-112" charset="2"/>
              <a:buNone/>
              <a:defRPr/>
            </a:pPr>
            <a:endParaRPr lang="en-US" sz="2200" b="1" dirty="0">
              <a:solidFill>
                <a:srgbClr val="FFFF00"/>
              </a:solidFill>
              <a:effectLst>
                <a:outerShdw blurRad="38100" dist="38100" dir="2700000" algn="tl">
                  <a:srgbClr val="000000"/>
                </a:outerShdw>
              </a:effectLst>
              <a:latin typeface="Garamond" pitchFamily="-112" charset="0"/>
            </a:endParaRPr>
          </a:p>
        </p:txBody>
      </p:sp>
      <p:sp>
        <p:nvSpPr>
          <p:cNvPr id="8" name="Rectangle 7"/>
          <p:cNvSpPr/>
          <p:nvPr/>
        </p:nvSpPr>
        <p:spPr>
          <a:xfrm>
            <a:off x="1447800" y="152400"/>
            <a:ext cx="6324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smtClean="0">
                <a:solidFill>
                  <a:prstClr val="white"/>
                </a:solidFill>
              </a:rPr>
              <a:t>EXAMPLES </a:t>
            </a:r>
            <a:r>
              <a:rPr lang="en-US" sz="3600" dirty="0">
                <a:solidFill>
                  <a:prstClr val="white"/>
                </a:solidFill>
              </a:rPr>
              <a:t>OF </a:t>
            </a:r>
            <a:r>
              <a:rPr lang="en-US" sz="3600" dirty="0" smtClean="0">
                <a:solidFill>
                  <a:prstClr val="white"/>
                </a:solidFill>
              </a:rPr>
              <a:t>DATALOGGERS</a:t>
            </a:r>
            <a:endParaRPr lang="en-US" sz="3600" dirty="0">
              <a:solidFill>
                <a:prstClr val="white"/>
              </a:solidFill>
            </a:endParaRPr>
          </a:p>
        </p:txBody>
      </p:sp>
      <p:sp>
        <p:nvSpPr>
          <p:cNvPr id="9" name="Left Arrow 8"/>
          <p:cNvSpPr/>
          <p:nvPr/>
        </p:nvSpPr>
        <p:spPr>
          <a:xfrm>
            <a:off x="2514600" y="1371600"/>
            <a:ext cx="1828800" cy="1371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err="1" smtClean="0">
                <a:solidFill>
                  <a:prstClr val="white"/>
                </a:solidFill>
              </a:rPr>
              <a:t>Datalogger</a:t>
            </a:r>
            <a:r>
              <a:rPr lang="en-US" sz="1600" dirty="0" smtClean="0">
                <a:solidFill>
                  <a:prstClr val="white"/>
                </a:solidFill>
              </a:rPr>
              <a:t> with Touch screen</a:t>
            </a:r>
            <a:endParaRPr lang="en-US" sz="1600" dirty="0">
              <a:solidFill>
                <a:prstClr val="white"/>
              </a:solidFill>
            </a:endParaRPr>
          </a:p>
        </p:txBody>
      </p:sp>
      <p:sp>
        <p:nvSpPr>
          <p:cNvPr id="12" name="Left Arrow 11"/>
          <p:cNvSpPr/>
          <p:nvPr/>
        </p:nvSpPr>
        <p:spPr>
          <a:xfrm>
            <a:off x="6248400" y="1981200"/>
            <a:ext cx="2590800" cy="1752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smtClean="0">
                <a:solidFill>
                  <a:prstClr val="white"/>
                </a:solidFill>
              </a:rPr>
              <a:t>Datalogger</a:t>
            </a:r>
            <a:r>
              <a:rPr lang="en-US" dirty="0" smtClean="0">
                <a:solidFill>
                  <a:prstClr val="white"/>
                </a:solidFill>
              </a:rPr>
              <a:t> with LCD display</a:t>
            </a:r>
            <a:endParaRPr lang="en-US" dirty="0">
              <a:solidFill>
                <a:prstClr val="white"/>
              </a:solidFill>
            </a:endParaRPr>
          </a:p>
        </p:txBody>
      </p:sp>
      <p:pic>
        <p:nvPicPr>
          <p:cNvPr id="632834" name="Picture 2" descr="Xpert-1">
            <a:hlinkClick r:id="rId2"/>
          </p:cNvPr>
          <p:cNvPicPr>
            <a:picLocks noChangeAspect="1" noChangeArrowheads="1"/>
          </p:cNvPicPr>
          <p:nvPr/>
        </p:nvPicPr>
        <p:blipFill>
          <a:blip r:embed="rId3" cstate="print"/>
          <a:srcRect/>
          <a:stretch>
            <a:fillRect/>
          </a:stretch>
        </p:blipFill>
        <p:spPr bwMode="auto">
          <a:xfrm>
            <a:off x="609600" y="1524000"/>
            <a:ext cx="1828800" cy="1181101"/>
          </a:xfrm>
          <a:prstGeom prst="rect">
            <a:avLst/>
          </a:prstGeom>
          <a:noFill/>
        </p:spPr>
      </p:pic>
      <p:pic>
        <p:nvPicPr>
          <p:cNvPr id="632836" name="Picture 4" descr="Xlite-1">
            <a:hlinkClick r:id="rId4"/>
          </p:cNvPr>
          <p:cNvPicPr>
            <a:picLocks noChangeAspect="1" noChangeArrowheads="1"/>
          </p:cNvPicPr>
          <p:nvPr/>
        </p:nvPicPr>
        <p:blipFill>
          <a:blip r:embed="rId5" cstate="print"/>
          <a:srcRect/>
          <a:stretch>
            <a:fillRect/>
          </a:stretch>
        </p:blipFill>
        <p:spPr bwMode="auto">
          <a:xfrm>
            <a:off x="4800600" y="2057400"/>
            <a:ext cx="1409700" cy="1828800"/>
          </a:xfrm>
          <a:prstGeom prst="rect">
            <a:avLst/>
          </a:prstGeom>
          <a:noFill/>
        </p:spPr>
      </p:pic>
      <p:pic>
        <p:nvPicPr>
          <p:cNvPr id="632837" name="Picture 5"/>
          <p:cNvPicPr>
            <a:picLocks noChangeAspect="1" noChangeArrowheads="1"/>
          </p:cNvPicPr>
          <p:nvPr/>
        </p:nvPicPr>
        <p:blipFill>
          <a:blip r:embed="rId6" cstate="print"/>
          <a:srcRect/>
          <a:stretch>
            <a:fillRect/>
          </a:stretch>
        </p:blipFill>
        <p:spPr bwMode="auto">
          <a:xfrm>
            <a:off x="762000" y="3429000"/>
            <a:ext cx="1114425" cy="1524000"/>
          </a:xfrm>
          <a:prstGeom prst="rect">
            <a:avLst/>
          </a:prstGeom>
          <a:noFill/>
          <a:ln w="12700" cap="flat" cmpd="sng">
            <a:noFill/>
            <a:prstDash val="solid"/>
            <a:miter lim="800000"/>
            <a:headEnd type="none" w="med" len="med"/>
            <a:tailEnd type="none" w="sm" len="sm"/>
          </a:ln>
        </p:spPr>
      </p:pic>
      <p:sp>
        <p:nvSpPr>
          <p:cNvPr id="23" name="Left Arrow 22"/>
          <p:cNvSpPr/>
          <p:nvPr/>
        </p:nvSpPr>
        <p:spPr>
          <a:xfrm>
            <a:off x="1981200" y="3276600"/>
            <a:ext cx="2590800" cy="1905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smtClean="0">
                <a:solidFill>
                  <a:prstClr val="white"/>
                </a:solidFill>
              </a:rPr>
              <a:t>Datalogger</a:t>
            </a:r>
            <a:r>
              <a:rPr lang="en-US" dirty="0" smtClean="0">
                <a:solidFill>
                  <a:prstClr val="white"/>
                </a:solidFill>
              </a:rPr>
              <a:t> with no display</a:t>
            </a:r>
            <a:endParaRPr lang="en-US" dirty="0">
              <a:solidFill>
                <a:prstClr val="white"/>
              </a:solidFill>
            </a:endParaRPr>
          </a:p>
        </p:txBody>
      </p:sp>
      <p:pic>
        <p:nvPicPr>
          <p:cNvPr id="632839" name="Picture 7" descr="mobile 2">
            <a:hlinkClick r:id="rId7"/>
          </p:cNvPr>
          <p:cNvPicPr>
            <a:picLocks noChangeAspect="1" noChangeArrowheads="1"/>
          </p:cNvPicPr>
          <p:nvPr/>
        </p:nvPicPr>
        <p:blipFill>
          <a:blip r:embed="rId8" cstate="print"/>
          <a:srcRect/>
          <a:stretch>
            <a:fillRect/>
          </a:stretch>
        </p:blipFill>
        <p:spPr bwMode="auto">
          <a:xfrm>
            <a:off x="4114800" y="5257800"/>
            <a:ext cx="1828800" cy="1209676"/>
          </a:xfrm>
          <a:prstGeom prst="rect">
            <a:avLst/>
          </a:prstGeom>
          <a:noFill/>
        </p:spPr>
      </p:pic>
      <p:sp>
        <p:nvSpPr>
          <p:cNvPr id="25" name="Left Arrow 24"/>
          <p:cNvSpPr/>
          <p:nvPr/>
        </p:nvSpPr>
        <p:spPr>
          <a:xfrm>
            <a:off x="6248400" y="4724400"/>
            <a:ext cx="2590800" cy="1905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smtClean="0">
                <a:solidFill>
                  <a:prstClr val="white"/>
                </a:solidFill>
              </a:rPr>
              <a:t>Datalogger</a:t>
            </a:r>
            <a:r>
              <a:rPr lang="en-US" dirty="0" smtClean="0">
                <a:solidFill>
                  <a:prstClr val="white"/>
                </a:solidFill>
              </a:rPr>
              <a:t> with built-in satellite transmitter</a:t>
            </a:r>
            <a:endParaRPr lang="en-US" dirty="0">
              <a:solidFill>
                <a:prstClr val="white"/>
              </a:solidFill>
            </a:endParaRPr>
          </a:p>
        </p:txBody>
      </p:sp>
    </p:spTree>
    <p:extLst>
      <p:ext uri="{BB962C8B-B14F-4D97-AF65-F5344CB8AC3E}">
        <p14:creationId xmlns:p14="http://schemas.microsoft.com/office/powerpoint/2010/main" val="25161981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rk\Desktop\Workshop&amp;Training\7-18-12 modifications\20120714_17355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61" r="20732"/>
          <a:stretch/>
        </p:blipFill>
        <p:spPr bwMode="auto">
          <a:xfrm>
            <a:off x="228600" y="1991170"/>
            <a:ext cx="3276600" cy="44096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991170"/>
            <a:ext cx="50292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95400" y="609600"/>
            <a:ext cx="6324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smtClean="0">
                <a:solidFill>
                  <a:schemeClr val="tx1"/>
                </a:solidFill>
              </a:rPr>
              <a:t>EXAMPLES </a:t>
            </a:r>
            <a:r>
              <a:rPr lang="en-US" sz="3600" dirty="0">
                <a:solidFill>
                  <a:schemeClr val="tx1"/>
                </a:solidFill>
              </a:rPr>
              <a:t>OF </a:t>
            </a:r>
            <a:r>
              <a:rPr lang="en-US" sz="3600" dirty="0" smtClean="0">
                <a:solidFill>
                  <a:schemeClr val="tx1"/>
                </a:solidFill>
              </a:rPr>
              <a:t>DATALOGGERS</a:t>
            </a:r>
            <a:endParaRPr lang="en-US" sz="3600" dirty="0">
              <a:solidFill>
                <a:schemeClr val="tx1"/>
              </a:solidFill>
            </a:endParaRPr>
          </a:p>
        </p:txBody>
      </p:sp>
    </p:spTree>
    <p:custDataLst>
      <p:tags r:id="rId1"/>
    </p:custDataLst>
    <p:extLst>
      <p:ext uri="{BB962C8B-B14F-4D97-AF65-F5344CB8AC3E}">
        <p14:creationId xmlns:p14="http://schemas.microsoft.com/office/powerpoint/2010/main" val="2562787212"/>
      </p:ext>
    </p:extLst>
  </p:cSld>
  <p:clrMapOvr>
    <a:masterClrMapping/>
  </p:clrMapOvr>
  <mc:AlternateContent xmlns:mc="http://schemas.openxmlformats.org/markup-compatibility/2006" xmlns:p14="http://schemas.microsoft.com/office/powerpoint/2010/main">
    <mc:Choice Requires="p14">
      <p:transition spd="slow" p14:dur="2000" advTm="70563"/>
    </mc:Choice>
    <mc:Fallback xmlns="">
      <p:transition spd="slow" advTm="70563"/>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362200"/>
            <a:ext cx="7772400" cy="990600"/>
          </a:xfrm>
        </p:spPr>
        <p:txBody>
          <a:bodyPr>
            <a:normAutofit/>
          </a:bodyPr>
          <a:lstStyle/>
          <a:p>
            <a:pPr marL="457200" indent="-457200" algn="ctr"/>
            <a:r>
              <a:rPr lang="en-US" dirty="0" smtClean="0"/>
              <a:t>Instrument Considerations</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7597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85800"/>
            <a:ext cx="7772400" cy="990600"/>
          </a:xfrm>
        </p:spPr>
        <p:txBody>
          <a:bodyPr/>
          <a:lstStyle/>
          <a:p>
            <a:pPr marL="457200" indent="-457200" algn="ctr"/>
            <a:r>
              <a:rPr lang="en-US" dirty="0"/>
              <a:t>Accuracy and Precision</a:t>
            </a:r>
          </a:p>
        </p:txBody>
      </p:sp>
      <p:sp>
        <p:nvSpPr>
          <p:cNvPr id="3" name="Subtitle 2"/>
          <p:cNvSpPr>
            <a:spLocks noGrp="1"/>
          </p:cNvSpPr>
          <p:nvPr>
            <p:ph type="subTitle" idx="1"/>
          </p:nvPr>
        </p:nvSpPr>
        <p:spPr>
          <a:xfrm>
            <a:off x="1371600" y="2057400"/>
            <a:ext cx="6400800" cy="3429000"/>
          </a:xfrm>
        </p:spPr>
        <p:txBody>
          <a:bodyPr>
            <a:normAutofit/>
          </a:bodyPr>
          <a:lstStyle/>
          <a:p>
            <a:pPr marL="914400" lvl="1" indent="-457200" algn="l">
              <a:buFont typeface="Arial" panose="020B0604020202020204" pitchFamily="34" charset="0"/>
              <a:buChar char="•"/>
            </a:pPr>
            <a:r>
              <a:rPr lang="en-US" sz="2400" dirty="0" smtClean="0"/>
              <a:t>Sensor accuracy</a:t>
            </a:r>
          </a:p>
          <a:p>
            <a:pPr marL="914400" lvl="1" indent="-457200" algn="l">
              <a:buFont typeface="Arial" panose="020B0604020202020204" pitchFamily="34" charset="0"/>
              <a:buChar char="•"/>
            </a:pPr>
            <a:r>
              <a:rPr lang="en-US" sz="2400" dirty="0" smtClean="0"/>
              <a:t>Resolution</a:t>
            </a:r>
          </a:p>
          <a:p>
            <a:pPr marL="914400" lvl="1" indent="-457200" algn="l">
              <a:buFont typeface="Arial" panose="020B0604020202020204" pitchFamily="34" charset="0"/>
              <a:buChar char="•"/>
            </a:pPr>
            <a:r>
              <a:rPr lang="en-US" sz="2400" dirty="0" smtClean="0"/>
              <a:t>Range</a:t>
            </a:r>
          </a:p>
          <a:p>
            <a:pPr marL="914400" lvl="1" indent="-457200" algn="l">
              <a:buFont typeface="Arial" panose="020B0604020202020204" pitchFamily="34" charset="0"/>
              <a:buChar char="•"/>
            </a:pPr>
            <a:r>
              <a:rPr lang="en-US" sz="2400" dirty="0" smtClean="0"/>
              <a:t>Drift</a:t>
            </a:r>
          </a:p>
          <a:p>
            <a:pPr marL="914400" lvl="1" indent="-457200" algn="l">
              <a:buFont typeface="Arial" panose="020B0604020202020204" pitchFamily="34" charset="0"/>
              <a:buChar char="•"/>
            </a:pPr>
            <a:r>
              <a:rPr lang="en-US" sz="2400" dirty="0" smtClean="0"/>
              <a:t>Clock accuracy</a:t>
            </a:r>
          </a:p>
          <a:p>
            <a:pPr marL="914400" lvl="1" indent="-457200" algn="l">
              <a:buFont typeface="Arial" panose="020B0604020202020204" pitchFamily="34" charset="0"/>
              <a:buChar char="•"/>
            </a:pPr>
            <a:r>
              <a:rPr lang="en-US" sz="2400" dirty="0" smtClean="0"/>
              <a:t>Response time</a:t>
            </a:r>
          </a:p>
          <a:p>
            <a:pPr marL="914400" lvl="1" indent="-457200" algn="l">
              <a:buFont typeface="Arial" panose="020B0604020202020204" pitchFamily="34" charset="0"/>
              <a:buChar char="•"/>
            </a:pPr>
            <a:r>
              <a:rPr lang="en-US" sz="2400" dirty="0" smtClean="0"/>
              <a:t>QA testing (trust but verify)</a:t>
            </a:r>
          </a:p>
        </p:txBody>
      </p:sp>
    </p:spTree>
    <p:extLst>
      <p:ext uri="{BB962C8B-B14F-4D97-AF65-F5344CB8AC3E}">
        <p14:creationId xmlns:p14="http://schemas.microsoft.com/office/powerpoint/2010/main" val="337884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685800"/>
            <a:ext cx="8229600" cy="990600"/>
          </a:xfrm>
        </p:spPr>
        <p:txBody>
          <a:bodyPr>
            <a:normAutofit fontScale="90000"/>
          </a:bodyPr>
          <a:lstStyle/>
          <a:p>
            <a:r>
              <a:rPr lang="en-US" dirty="0" smtClean="0"/>
              <a:t>Shaft Encoder Installation and Ideal Location</a:t>
            </a:r>
            <a:endParaRPr lang="en-US" dirty="0"/>
          </a:p>
        </p:txBody>
      </p:sp>
      <p:sp>
        <p:nvSpPr>
          <p:cNvPr id="5" name="Content Placeholder 2"/>
          <p:cNvSpPr txBox="1">
            <a:spLocks/>
          </p:cNvSpPr>
          <p:nvPr>
            <p:custDataLst>
              <p:tags r:id="rId3"/>
            </p:custDataLst>
          </p:nvPr>
        </p:nvSpPr>
        <p:spPr>
          <a:xfrm>
            <a:off x="304800" y="1828800"/>
            <a:ext cx="8229600" cy="1371600"/>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dirty="0" smtClean="0"/>
              <a:t>Installation</a:t>
            </a:r>
          </a:p>
          <a:p>
            <a:pPr lvl="1">
              <a:buClr>
                <a:srgbClr val="7A7A7A"/>
              </a:buClr>
            </a:pPr>
            <a:r>
              <a:rPr lang="en-GB" dirty="0" smtClean="0"/>
              <a:t>The civil </a:t>
            </a:r>
            <a:r>
              <a:rPr lang="en-GB" dirty="0"/>
              <a:t>works for this type of station is among the most expensive, while the sensor and associated equipment is among the least expensive sensor </a:t>
            </a:r>
            <a:r>
              <a:rPr lang="en-GB" dirty="0" smtClean="0"/>
              <a:t>solutions </a:t>
            </a:r>
          </a:p>
          <a:p>
            <a:pPr lvl="2">
              <a:buClr>
                <a:srgbClr val="7A7A7A"/>
              </a:buClr>
            </a:pPr>
            <a:endParaRPr lang="en-GB" dirty="0" smtClean="0">
              <a:solidFill>
                <a:srgbClr val="000000"/>
              </a:solidFill>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7207" y="3200400"/>
            <a:ext cx="4886793" cy="3657600"/>
          </a:xfrm>
          <a:prstGeom prst="rect">
            <a:avLst/>
          </a:prstGeom>
        </p:spPr>
      </p:pic>
      <p:sp>
        <p:nvSpPr>
          <p:cNvPr id="8" name="Content Placeholder 2"/>
          <p:cNvSpPr txBox="1">
            <a:spLocks/>
          </p:cNvSpPr>
          <p:nvPr>
            <p:custDataLst>
              <p:tags r:id="rId4"/>
            </p:custDataLst>
          </p:nvPr>
        </p:nvSpPr>
        <p:spPr>
          <a:xfrm>
            <a:off x="193207" y="3810000"/>
            <a:ext cx="4038600" cy="1412748"/>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dirty="0" smtClean="0"/>
              <a:t>Ideal Location</a:t>
            </a:r>
          </a:p>
          <a:p>
            <a:pPr lvl="1">
              <a:buClr>
                <a:srgbClr val="7A7A7A"/>
              </a:buClr>
            </a:pPr>
            <a:r>
              <a:rPr lang="en-US" dirty="0" smtClean="0"/>
              <a:t>Stable river beds where the channel does not change or migrate away from intakes</a:t>
            </a:r>
          </a:p>
          <a:p>
            <a:pPr lvl="1">
              <a:buClr>
                <a:srgbClr val="7A7A7A"/>
              </a:buClr>
            </a:pPr>
            <a:r>
              <a:rPr lang="en-US" dirty="0" smtClean="0"/>
              <a:t>Site with minimal sedimentation</a:t>
            </a:r>
          </a:p>
          <a:p>
            <a:pPr marL="274320" lvl="1" indent="0">
              <a:buClr>
                <a:srgbClr val="7A7A7A"/>
              </a:buClr>
              <a:buNone/>
            </a:pPr>
            <a:endParaRPr lang="en-US" dirty="0" smtClean="0">
              <a:solidFill>
                <a:srgbClr val="000000"/>
              </a:solidFill>
            </a:endParaRPr>
          </a:p>
        </p:txBody>
      </p:sp>
    </p:spTree>
    <p:custDataLst>
      <p:tags r:id="rId1"/>
    </p:custDataLst>
    <p:extLst>
      <p:ext uri="{BB962C8B-B14F-4D97-AF65-F5344CB8AC3E}">
        <p14:creationId xmlns:p14="http://schemas.microsoft.com/office/powerpoint/2010/main" val="2764329319"/>
      </p:ext>
    </p:extLst>
  </p:cSld>
  <p:clrMapOvr>
    <a:masterClrMapping/>
  </p:clrMapOvr>
  <mc:AlternateContent xmlns:mc="http://schemas.openxmlformats.org/markup-compatibility/2006" xmlns:p14="http://schemas.microsoft.com/office/powerpoint/2010/main">
    <mc:Choice Requires="p14">
      <p:transition spd="slow" p14:dur="2000" advTm="64456"/>
    </mc:Choice>
    <mc:Fallback xmlns="">
      <p:transition spd="slow" advTm="64456"/>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685800"/>
            <a:ext cx="5791200" cy="990600"/>
          </a:xfrm>
        </p:spPr>
        <p:txBody>
          <a:bodyPr/>
          <a:lstStyle/>
          <a:p>
            <a:pPr marL="457200" indent="-457200" algn="ctr"/>
            <a:r>
              <a:rPr lang="en-US" dirty="0"/>
              <a:t>Technical</a:t>
            </a:r>
          </a:p>
        </p:txBody>
      </p:sp>
      <p:sp>
        <p:nvSpPr>
          <p:cNvPr id="3" name="Subtitle 2"/>
          <p:cNvSpPr>
            <a:spLocks noGrp="1"/>
          </p:cNvSpPr>
          <p:nvPr>
            <p:ph type="subTitle" idx="1"/>
          </p:nvPr>
        </p:nvSpPr>
        <p:spPr>
          <a:xfrm>
            <a:off x="1371600" y="1905000"/>
            <a:ext cx="6400800" cy="3886200"/>
          </a:xfrm>
        </p:spPr>
        <p:txBody>
          <a:bodyPr>
            <a:normAutofit fontScale="92500" lnSpcReduction="20000"/>
          </a:bodyPr>
          <a:lstStyle/>
          <a:p>
            <a:pPr marL="914400" lvl="1" indent="-457200" algn="l">
              <a:buFont typeface="Arial" panose="020B0604020202020204" pitchFamily="34" charset="0"/>
              <a:buChar char="•"/>
            </a:pPr>
            <a:r>
              <a:rPr lang="en-US" sz="2400" dirty="0" smtClean="0"/>
              <a:t>Power requirements</a:t>
            </a:r>
          </a:p>
          <a:p>
            <a:pPr marL="914400" lvl="1" indent="-457200" algn="l">
              <a:buFont typeface="Arial" panose="020B0604020202020204" pitchFamily="34" charset="0"/>
              <a:buChar char="•"/>
            </a:pPr>
            <a:r>
              <a:rPr lang="en-US" dirty="0" err="1" smtClean="0"/>
              <a:t>Input/Output</a:t>
            </a:r>
            <a:r>
              <a:rPr lang="en-US" dirty="0" smtClean="0"/>
              <a:t> connections</a:t>
            </a:r>
          </a:p>
          <a:p>
            <a:pPr marL="1371600" lvl="2" indent="-457200" algn="l">
              <a:buFont typeface="Arial" panose="020B0604020202020204" pitchFamily="34" charset="0"/>
              <a:buChar char="•"/>
            </a:pPr>
            <a:r>
              <a:rPr lang="en-US" dirty="0" smtClean="0"/>
              <a:t>Type</a:t>
            </a:r>
          </a:p>
          <a:p>
            <a:pPr marL="1371600" lvl="2" indent="-457200" algn="l">
              <a:buFont typeface="Arial" panose="020B0604020202020204" pitchFamily="34" charset="0"/>
              <a:buChar char="•"/>
            </a:pPr>
            <a:r>
              <a:rPr lang="en-US" sz="2100" dirty="0" smtClean="0"/>
              <a:t>Number</a:t>
            </a:r>
          </a:p>
          <a:p>
            <a:pPr marL="914400" lvl="1" indent="-457200" algn="l">
              <a:buFont typeface="Arial" panose="020B0604020202020204" pitchFamily="34" charset="0"/>
              <a:buChar char="•"/>
            </a:pPr>
            <a:r>
              <a:rPr lang="en-US" sz="2400" dirty="0" smtClean="0"/>
              <a:t>Memory protection</a:t>
            </a:r>
          </a:p>
          <a:p>
            <a:pPr marL="914400" lvl="1" indent="-457200" algn="l">
              <a:buFont typeface="Arial" panose="020B0604020202020204" pitchFamily="34" charset="0"/>
              <a:buChar char="•"/>
            </a:pPr>
            <a:r>
              <a:rPr lang="en-US" sz="2400" dirty="0" smtClean="0"/>
              <a:t>Surge protection</a:t>
            </a:r>
          </a:p>
          <a:p>
            <a:pPr marL="914400" lvl="1" indent="-457200" algn="l">
              <a:buFont typeface="Arial" panose="020B0604020202020204" pitchFamily="34" charset="0"/>
              <a:buChar char="•"/>
            </a:pPr>
            <a:r>
              <a:rPr lang="en-US" sz="2400" dirty="0" smtClean="0"/>
              <a:t>Data storage capacity</a:t>
            </a:r>
          </a:p>
          <a:p>
            <a:pPr marL="914400" lvl="1" indent="-457200" algn="l">
              <a:buFont typeface="Arial" panose="020B0604020202020204" pitchFamily="34" charset="0"/>
              <a:buChar char="•"/>
            </a:pPr>
            <a:r>
              <a:rPr lang="en-US" sz="2400" dirty="0" smtClean="0"/>
              <a:t>Data handling (fill and stop or write over)</a:t>
            </a:r>
          </a:p>
          <a:p>
            <a:pPr marL="914400" lvl="1" indent="-457200" algn="l">
              <a:buFont typeface="Arial" panose="020B0604020202020204" pitchFamily="34" charset="0"/>
              <a:buChar char="•"/>
            </a:pPr>
            <a:r>
              <a:rPr lang="en-US" sz="2400" dirty="0" smtClean="0"/>
              <a:t>Software and firmware</a:t>
            </a:r>
          </a:p>
          <a:p>
            <a:pPr marL="914400" lvl="1" indent="-457200" algn="l">
              <a:buFont typeface="Arial" panose="020B0604020202020204" pitchFamily="34" charset="0"/>
              <a:buChar char="•"/>
            </a:pPr>
            <a:r>
              <a:rPr lang="en-US" dirty="0" smtClean="0"/>
              <a:t>Programming interface (display, PC, tablet)</a:t>
            </a:r>
            <a:endParaRPr lang="en-US" sz="2400" dirty="0" smtClean="0"/>
          </a:p>
          <a:p>
            <a:pPr lvl="1" algn="l"/>
            <a:endParaRPr lang="en-US" sz="2400" dirty="0" smtClean="0"/>
          </a:p>
        </p:txBody>
      </p:sp>
    </p:spTree>
    <p:extLst>
      <p:ext uri="{BB962C8B-B14F-4D97-AF65-F5344CB8AC3E}">
        <p14:creationId xmlns:p14="http://schemas.microsoft.com/office/powerpoint/2010/main" val="192228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90600"/>
          </a:xfrm>
        </p:spPr>
        <p:txBody>
          <a:bodyPr/>
          <a:lstStyle/>
          <a:p>
            <a:pPr marL="457200" indent="-457200" algn="ctr"/>
            <a:r>
              <a:rPr lang="en-US" dirty="0"/>
              <a:t>Environmental</a:t>
            </a:r>
          </a:p>
        </p:txBody>
      </p:sp>
      <p:sp>
        <p:nvSpPr>
          <p:cNvPr id="3" name="Subtitle 2"/>
          <p:cNvSpPr>
            <a:spLocks noGrp="1"/>
          </p:cNvSpPr>
          <p:nvPr>
            <p:ph type="subTitle" idx="1"/>
          </p:nvPr>
        </p:nvSpPr>
        <p:spPr>
          <a:xfrm>
            <a:off x="1371600" y="1752600"/>
            <a:ext cx="6400800" cy="4724400"/>
          </a:xfrm>
        </p:spPr>
        <p:txBody>
          <a:bodyPr>
            <a:normAutofit fontScale="92500"/>
          </a:bodyPr>
          <a:lstStyle/>
          <a:p>
            <a:pPr marL="914400" lvl="1" indent="-457200" algn="l">
              <a:buFont typeface="Arial" panose="020B0604020202020204" pitchFamily="34" charset="0"/>
              <a:buChar char="•"/>
            </a:pPr>
            <a:r>
              <a:rPr lang="en-US" sz="2400" dirty="0" smtClean="0"/>
              <a:t>Operating range for temperature and humidity</a:t>
            </a:r>
          </a:p>
          <a:p>
            <a:pPr marL="914400" lvl="1" indent="-457200" algn="l">
              <a:buFont typeface="Arial" panose="020B0604020202020204" pitchFamily="34" charset="0"/>
              <a:buChar char="•"/>
            </a:pPr>
            <a:r>
              <a:rPr lang="en-US" sz="2400" dirty="0" smtClean="0"/>
              <a:t>Thermal and mechanical shock (transportation, storage, and deployment)</a:t>
            </a:r>
          </a:p>
          <a:p>
            <a:pPr marL="914400" lvl="1" indent="-457200" algn="l">
              <a:buFont typeface="Arial" panose="020B0604020202020204" pitchFamily="34" charset="0"/>
              <a:buChar char="•"/>
            </a:pPr>
            <a:r>
              <a:rPr lang="en-US" sz="2400" dirty="0" smtClean="0"/>
              <a:t>Vibration</a:t>
            </a:r>
          </a:p>
          <a:p>
            <a:pPr marL="914400" lvl="1" indent="-457200" algn="l">
              <a:buFont typeface="Arial" panose="020B0604020202020204" pitchFamily="34" charset="0"/>
              <a:buChar char="•"/>
            </a:pPr>
            <a:r>
              <a:rPr lang="en-US" sz="2400" dirty="0" smtClean="0"/>
              <a:t>Solar radiation</a:t>
            </a:r>
          </a:p>
          <a:p>
            <a:pPr marL="914400" lvl="1" indent="-457200" algn="l">
              <a:buFont typeface="Arial" panose="020B0604020202020204" pitchFamily="34" charset="0"/>
              <a:buChar char="•"/>
            </a:pPr>
            <a:r>
              <a:rPr lang="en-US" sz="2400" dirty="0" smtClean="0"/>
              <a:t>Wind</a:t>
            </a:r>
          </a:p>
          <a:p>
            <a:pPr marL="914400" lvl="1" indent="-457200" algn="l">
              <a:buFont typeface="Arial" panose="020B0604020202020204" pitchFamily="34" charset="0"/>
              <a:buChar char="•"/>
            </a:pPr>
            <a:r>
              <a:rPr lang="en-US" sz="2400" dirty="0" smtClean="0"/>
              <a:t>Sand and dust</a:t>
            </a:r>
          </a:p>
          <a:p>
            <a:pPr marL="914400" lvl="1" indent="-457200" algn="l">
              <a:buFont typeface="Arial" panose="020B0604020202020204" pitchFamily="34" charset="0"/>
              <a:buChar char="•"/>
            </a:pPr>
            <a:r>
              <a:rPr lang="en-US" sz="2400" dirty="0" smtClean="0"/>
              <a:t>Ice</a:t>
            </a:r>
          </a:p>
          <a:p>
            <a:pPr marL="914400" lvl="1" indent="-457200" algn="l">
              <a:buFont typeface="Arial" panose="020B0604020202020204" pitchFamily="34" charset="0"/>
              <a:buChar char="•"/>
            </a:pPr>
            <a:r>
              <a:rPr lang="en-US" sz="2400" dirty="0" smtClean="0"/>
              <a:t>Corrosion</a:t>
            </a:r>
          </a:p>
          <a:p>
            <a:pPr marL="914400" lvl="1" indent="-457200" algn="l">
              <a:buFont typeface="Arial" panose="020B0604020202020204" pitchFamily="34" charset="0"/>
              <a:buChar char="•"/>
            </a:pPr>
            <a:r>
              <a:rPr lang="en-US" sz="2400" dirty="0" smtClean="0"/>
              <a:t>Build quality (internal and external)</a:t>
            </a:r>
          </a:p>
          <a:p>
            <a:pPr marL="914400" lvl="1" indent="-457200" algn="l">
              <a:buFont typeface="Arial" panose="020B0604020202020204" pitchFamily="34" charset="0"/>
              <a:buChar char="•"/>
            </a:pPr>
            <a:r>
              <a:rPr lang="en-US" sz="2400" dirty="0"/>
              <a:t>Regulatory compliance </a:t>
            </a:r>
            <a:r>
              <a:rPr lang="en-US" sz="2400" dirty="0" smtClean="0"/>
              <a:t>(frequency, signal strength, FCC approval)</a:t>
            </a:r>
          </a:p>
          <a:p>
            <a:pPr marL="914400" lvl="1" indent="-457200" algn="l">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1451762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990600"/>
          </a:xfrm>
        </p:spPr>
        <p:txBody>
          <a:bodyPr/>
          <a:lstStyle/>
          <a:p>
            <a:pPr algn="ctr"/>
            <a:r>
              <a:rPr lang="en-US" dirty="0"/>
              <a:t>Operational</a:t>
            </a:r>
          </a:p>
        </p:txBody>
      </p:sp>
      <p:sp>
        <p:nvSpPr>
          <p:cNvPr id="3" name="Subtitle 2"/>
          <p:cNvSpPr>
            <a:spLocks noGrp="1"/>
          </p:cNvSpPr>
          <p:nvPr>
            <p:ph type="subTitle" idx="1"/>
          </p:nvPr>
        </p:nvSpPr>
        <p:spPr>
          <a:xfrm>
            <a:off x="1371600" y="1981200"/>
            <a:ext cx="6400800" cy="3886200"/>
          </a:xfrm>
        </p:spPr>
        <p:txBody>
          <a:bodyPr>
            <a:normAutofit/>
          </a:bodyPr>
          <a:lstStyle/>
          <a:p>
            <a:pPr marL="914400" lvl="1" indent="-457200" algn="l">
              <a:buFont typeface="Arial" panose="020B0604020202020204" pitchFamily="34" charset="0"/>
              <a:buChar char="•"/>
            </a:pPr>
            <a:r>
              <a:rPr lang="en-US" dirty="0" smtClean="0"/>
              <a:t>Maintenance requirements</a:t>
            </a:r>
          </a:p>
          <a:p>
            <a:pPr marL="914400" lvl="1" indent="-457200" algn="l">
              <a:buFont typeface="Arial" panose="020B0604020202020204" pitchFamily="34" charset="0"/>
              <a:buChar char="•"/>
            </a:pPr>
            <a:r>
              <a:rPr lang="en-US" dirty="0" smtClean="0"/>
              <a:t>Complexity</a:t>
            </a:r>
          </a:p>
          <a:p>
            <a:pPr marL="1371600" lvl="2" indent="-457200" algn="l">
              <a:buFont typeface="Arial" panose="020B0604020202020204" pitchFamily="34" charset="0"/>
              <a:buChar char="•"/>
            </a:pPr>
            <a:r>
              <a:rPr lang="en-US" dirty="0" smtClean="0"/>
              <a:t>Installation</a:t>
            </a:r>
          </a:p>
          <a:p>
            <a:pPr marL="1371600" lvl="2" indent="-457200" algn="l">
              <a:buFont typeface="Arial" panose="020B0604020202020204" pitchFamily="34" charset="0"/>
              <a:buChar char="•"/>
            </a:pPr>
            <a:r>
              <a:rPr lang="en-US" dirty="0" smtClean="0"/>
              <a:t>Programming</a:t>
            </a:r>
          </a:p>
          <a:p>
            <a:pPr marL="1371600" lvl="2" indent="-457200" algn="l">
              <a:buFont typeface="Arial" panose="020B0604020202020204" pitchFamily="34" charset="0"/>
              <a:buChar char="•"/>
            </a:pPr>
            <a:r>
              <a:rPr lang="en-US" dirty="0" smtClean="0"/>
              <a:t>Calibration</a:t>
            </a:r>
          </a:p>
          <a:p>
            <a:pPr marL="914400" lvl="1" indent="-457200" algn="l">
              <a:buFont typeface="Arial" panose="020B0604020202020204" pitchFamily="34" charset="0"/>
              <a:buChar char="•"/>
            </a:pPr>
            <a:r>
              <a:rPr lang="en-US" dirty="0" smtClean="0"/>
              <a:t>Expandability</a:t>
            </a:r>
          </a:p>
          <a:p>
            <a:pPr marL="914400" lvl="1" indent="-457200" algn="l">
              <a:buFont typeface="Arial" panose="020B0604020202020204" pitchFamily="34" charset="0"/>
              <a:buChar char="•"/>
            </a:pPr>
            <a:endParaRPr lang="en-US" sz="2400" dirty="0" smtClean="0"/>
          </a:p>
          <a:p>
            <a:pPr marL="914400" lvl="1" indent="-457200" algn="l">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1096400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990600"/>
          </a:xfrm>
        </p:spPr>
        <p:txBody>
          <a:bodyPr/>
          <a:lstStyle/>
          <a:p>
            <a:pPr algn="ctr"/>
            <a:r>
              <a:rPr lang="en-US" dirty="0" smtClean="0"/>
              <a:t>Procurement</a:t>
            </a:r>
            <a:endParaRPr lang="en-US" dirty="0"/>
          </a:p>
        </p:txBody>
      </p:sp>
      <p:sp>
        <p:nvSpPr>
          <p:cNvPr id="3" name="Subtitle 2"/>
          <p:cNvSpPr>
            <a:spLocks noGrp="1"/>
          </p:cNvSpPr>
          <p:nvPr>
            <p:ph type="subTitle" idx="1"/>
          </p:nvPr>
        </p:nvSpPr>
        <p:spPr>
          <a:xfrm>
            <a:off x="762000" y="1981200"/>
            <a:ext cx="7239000" cy="3048000"/>
          </a:xfrm>
        </p:spPr>
        <p:txBody>
          <a:bodyPr>
            <a:normAutofit/>
          </a:bodyPr>
          <a:lstStyle/>
          <a:p>
            <a:pPr marL="800100" lvl="1" indent="-342900" algn="l">
              <a:buFont typeface="Arial" panose="020B0604020202020204" pitchFamily="34" charset="0"/>
              <a:buChar char="•"/>
            </a:pPr>
            <a:r>
              <a:rPr lang="en-US" sz="2400" dirty="0" smtClean="0"/>
              <a:t>Specifications</a:t>
            </a:r>
          </a:p>
          <a:p>
            <a:pPr marL="1257300" lvl="2" indent="-342900" algn="l">
              <a:buFont typeface="Arial" panose="020B0604020202020204" pitchFamily="34" charset="0"/>
              <a:buChar char="•"/>
            </a:pPr>
            <a:r>
              <a:rPr lang="en-US" dirty="0" smtClean="0"/>
              <a:t>Too few can result in unacceptable products</a:t>
            </a:r>
            <a:endParaRPr lang="en-US" sz="2100" dirty="0" smtClean="0"/>
          </a:p>
          <a:p>
            <a:pPr marL="1257300" lvl="2" indent="-342900" algn="l">
              <a:buFont typeface="Arial" panose="020B0604020202020204" pitchFamily="34" charset="0"/>
              <a:buChar char="•"/>
            </a:pPr>
            <a:r>
              <a:rPr lang="en-US" dirty="0" smtClean="0"/>
              <a:t>Too many can cost more and miss a good solution.</a:t>
            </a:r>
            <a:endParaRPr lang="en-US" sz="2100" dirty="0" smtClean="0"/>
          </a:p>
          <a:p>
            <a:pPr marL="800100" lvl="1" indent="-342900" algn="l">
              <a:buFont typeface="Arial" panose="020B0604020202020204" pitchFamily="34" charset="0"/>
              <a:buChar char="•"/>
            </a:pPr>
            <a:r>
              <a:rPr lang="en-US" sz="2400" dirty="0" smtClean="0"/>
              <a:t>Warranty</a:t>
            </a:r>
          </a:p>
          <a:p>
            <a:pPr marL="914400" lvl="1" indent="-457200" algn="l">
              <a:buFont typeface="Arial" panose="020B0604020202020204" pitchFamily="34" charset="0"/>
              <a:buChar char="•"/>
            </a:pPr>
            <a:r>
              <a:rPr lang="en-US" sz="2400" dirty="0" smtClean="0"/>
              <a:t>Vendor support (technical and warranty)</a:t>
            </a:r>
          </a:p>
          <a:p>
            <a:pPr marL="914400" lvl="1" indent="-457200" algn="l">
              <a:buFont typeface="Arial" panose="020B0604020202020204" pitchFamily="34" charset="0"/>
              <a:buChar char="•"/>
            </a:pPr>
            <a:r>
              <a:rPr lang="en-US" sz="2400" dirty="0" smtClean="0"/>
              <a:t>Cost</a:t>
            </a:r>
          </a:p>
          <a:p>
            <a:pPr marL="914400" lvl="1" indent="-457200" algn="l">
              <a:buFont typeface="Arial" panose="020B0604020202020204" pitchFamily="34" charset="0"/>
              <a:buChar char="•"/>
            </a:pPr>
            <a:endParaRPr lang="en-US" sz="2400" dirty="0" smtClean="0"/>
          </a:p>
          <a:p>
            <a:pPr marL="914400" lvl="1" indent="-457200" algn="l">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3537691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85800"/>
            <a:ext cx="7772400" cy="990600"/>
          </a:xfrm>
        </p:spPr>
        <p:txBody>
          <a:bodyPr/>
          <a:lstStyle/>
          <a:p>
            <a:pPr algn="ctr"/>
            <a:r>
              <a:rPr lang="en-US" dirty="0" smtClean="0"/>
              <a:t>Resources</a:t>
            </a:r>
            <a:endParaRPr lang="en-US" dirty="0"/>
          </a:p>
        </p:txBody>
      </p:sp>
      <p:sp>
        <p:nvSpPr>
          <p:cNvPr id="3" name="Subtitle 2"/>
          <p:cNvSpPr>
            <a:spLocks noGrp="1"/>
          </p:cNvSpPr>
          <p:nvPr>
            <p:ph type="subTitle" idx="1"/>
          </p:nvPr>
        </p:nvSpPr>
        <p:spPr>
          <a:xfrm>
            <a:off x="1295400" y="1524000"/>
            <a:ext cx="6400800" cy="4724400"/>
          </a:xfrm>
        </p:spPr>
        <p:txBody>
          <a:bodyPr>
            <a:normAutofit/>
          </a:bodyPr>
          <a:lstStyle/>
          <a:p>
            <a:pPr marL="457200" indent="-457200" algn="l">
              <a:buFont typeface="Arial" panose="020B0604020202020204" pitchFamily="34" charset="0"/>
              <a:buChar char="•"/>
            </a:pPr>
            <a:endParaRPr lang="en-US" sz="2800" dirty="0" smtClean="0"/>
          </a:p>
          <a:p>
            <a:pPr marL="457200" indent="-457200" algn="l">
              <a:buFont typeface="Arial" panose="020B0604020202020204" pitchFamily="34" charset="0"/>
              <a:buChar char="•"/>
            </a:pPr>
            <a:r>
              <a:rPr lang="en-US" sz="1800" dirty="0" smtClean="0"/>
              <a:t>USGS Hydrologic </a:t>
            </a:r>
            <a:r>
              <a:rPr lang="en-US" sz="1800" dirty="0"/>
              <a:t>Instrumentation Facility (HIF) </a:t>
            </a:r>
            <a:r>
              <a:rPr lang="en-US" sz="1800" dirty="0" smtClean="0"/>
              <a:t>Instrument Evaluation Program </a:t>
            </a:r>
            <a:r>
              <a:rPr lang="en-US" sz="1600" dirty="0" smtClean="0">
                <a:hlinkClick r:id="rId2"/>
              </a:rPr>
              <a:t>http</a:t>
            </a:r>
            <a:r>
              <a:rPr lang="en-US" sz="1600" dirty="0">
                <a:hlinkClick r:id="rId2"/>
              </a:rPr>
              <a:t>://water.usgs.gov/hif/programs/instrumenteval</a:t>
            </a:r>
            <a:r>
              <a:rPr lang="en-US" sz="1600" dirty="0" smtClean="0">
                <a:hlinkClick r:id="rId2"/>
              </a:rPr>
              <a:t>/</a:t>
            </a:r>
            <a:endParaRPr lang="en-US" sz="1600" dirty="0" smtClean="0"/>
          </a:p>
          <a:p>
            <a:pPr marL="457200" indent="-457200" algn="l">
              <a:buFont typeface="Arial" panose="020B0604020202020204" pitchFamily="34" charset="0"/>
              <a:buChar char="•"/>
            </a:pPr>
            <a:r>
              <a:rPr lang="en-US" sz="1800" dirty="0" smtClean="0"/>
              <a:t>HIF Evaluation Guidance Report</a:t>
            </a:r>
            <a:br>
              <a:rPr lang="en-US" sz="1800" dirty="0" smtClean="0"/>
            </a:br>
            <a:r>
              <a:rPr lang="en-US" sz="1600" dirty="0">
                <a:hlinkClick r:id="rId3"/>
              </a:rPr>
              <a:t>http://water.usgs.gov/hif/programs/instrumenteval/HIFEvaluationGuidance.pdf</a:t>
            </a:r>
            <a:endParaRPr lang="en-US" sz="1600" dirty="0" smtClean="0"/>
          </a:p>
          <a:p>
            <a:pPr marL="457200" indent="-457200" algn="l">
              <a:buFont typeface="Arial" panose="020B0604020202020204" pitchFamily="34" charset="0"/>
              <a:buChar char="•"/>
            </a:pPr>
            <a:r>
              <a:rPr lang="en-US" sz="1800" dirty="0" smtClean="0"/>
              <a:t>USGS </a:t>
            </a:r>
            <a:r>
              <a:rPr lang="en-US" sz="1800" dirty="0"/>
              <a:t>Water Supply Paper 2175</a:t>
            </a:r>
            <a:br>
              <a:rPr lang="en-US" sz="1800" dirty="0"/>
            </a:br>
            <a:r>
              <a:rPr lang="en-US" sz="1600" dirty="0">
                <a:hlinkClick r:id="rId4"/>
              </a:rPr>
              <a:t>http://</a:t>
            </a:r>
            <a:r>
              <a:rPr lang="en-US" sz="1600" dirty="0" smtClean="0">
                <a:hlinkClick r:id="rId4"/>
              </a:rPr>
              <a:t>pubs.usgs.gov/wsp/wsp2175/html/WSP2175_vol1_pdf.html</a:t>
            </a:r>
            <a:endParaRPr lang="en-US" sz="1600" dirty="0" smtClean="0"/>
          </a:p>
          <a:p>
            <a:pPr marL="457200" indent="-457200" algn="l">
              <a:buFont typeface="Arial" panose="020B0604020202020204" pitchFamily="34" charset="0"/>
              <a:buChar char="•"/>
            </a:pPr>
            <a:r>
              <a:rPr lang="en-US" sz="1800" dirty="0" smtClean="0"/>
              <a:t>USGS Office of Surface Water memo 96.05</a:t>
            </a:r>
            <a:r>
              <a:rPr lang="en-US" sz="1800" dirty="0"/>
              <a:t/>
            </a:r>
            <a:br>
              <a:rPr lang="en-US" sz="1800" dirty="0"/>
            </a:br>
            <a:r>
              <a:rPr lang="en-US" sz="1600" dirty="0">
                <a:hlinkClick r:id="rId5"/>
              </a:rPr>
              <a:t>http://</a:t>
            </a:r>
            <a:r>
              <a:rPr lang="en-US" sz="1600" dirty="0" smtClean="0">
                <a:hlinkClick r:id="rId5"/>
              </a:rPr>
              <a:t>water.usgs.gov/admin/memo/SW/sw96.05.html</a:t>
            </a:r>
            <a:endParaRPr lang="en-US" sz="1600" dirty="0" smtClean="0"/>
          </a:p>
          <a:p>
            <a:pPr marL="457200" indent="-457200" algn="l">
              <a:buFont typeface="Arial" panose="020B0604020202020204" pitchFamily="34" charset="0"/>
              <a:buChar char="•"/>
            </a:pPr>
            <a:r>
              <a:rPr lang="en-US" sz="1600" dirty="0" smtClean="0"/>
              <a:t>USGS Techniques of Water-Resources </a:t>
            </a:r>
            <a:r>
              <a:rPr lang="en-US" sz="1600" dirty="0"/>
              <a:t>Investigations Reports (TWRI)</a:t>
            </a:r>
            <a:br>
              <a:rPr lang="en-US" sz="1600" dirty="0"/>
            </a:br>
            <a:r>
              <a:rPr lang="en-US" sz="1600" dirty="0">
                <a:hlinkClick r:id="rId6"/>
              </a:rPr>
              <a:t>http://pubs.usgs.gov/twri</a:t>
            </a:r>
            <a:r>
              <a:rPr lang="en-US" sz="1600" dirty="0" smtClean="0">
                <a:hlinkClick r:id="rId6"/>
              </a:rPr>
              <a:t>/</a:t>
            </a:r>
            <a:endParaRPr lang="en-US" sz="1600" dirty="0" smtClean="0"/>
          </a:p>
          <a:p>
            <a:pPr marL="914400" lvl="1" indent="-457200" algn="l">
              <a:buFont typeface="Arial" panose="020B0604020202020204" pitchFamily="34" charset="0"/>
              <a:buChar char="•"/>
            </a:pPr>
            <a:r>
              <a:rPr lang="en-US" sz="1200" dirty="0" smtClean="0"/>
              <a:t>Book 3 – Field Measurement of Fluvial Sediment</a:t>
            </a:r>
          </a:p>
          <a:p>
            <a:pPr marL="914400" lvl="1" indent="-457200" algn="l">
              <a:buFont typeface="Arial" panose="020B0604020202020204" pitchFamily="34" charset="0"/>
              <a:buChar char="•"/>
            </a:pPr>
            <a:r>
              <a:rPr lang="en-US" sz="1200" dirty="0" smtClean="0"/>
              <a:t>Book 8 – Groundwater Instrumentation</a:t>
            </a:r>
          </a:p>
          <a:p>
            <a:pPr marL="914400" lvl="1" indent="-457200" algn="l">
              <a:buFont typeface="Arial" panose="020B0604020202020204" pitchFamily="34" charset="0"/>
              <a:buChar char="•"/>
            </a:pPr>
            <a:r>
              <a:rPr lang="en-US" sz="1200" dirty="0" smtClean="0"/>
              <a:t>Book 9 – National Field Manual for the Collection of Water-Quality Data</a:t>
            </a:r>
          </a:p>
          <a:p>
            <a:pPr marL="457200" indent="-457200" algn="l">
              <a:buFont typeface="Arial" panose="020B0604020202020204" pitchFamily="34" charset="0"/>
              <a:buChar char="•"/>
            </a:pPr>
            <a:endParaRPr lang="en-US" sz="1600" dirty="0" smtClean="0"/>
          </a:p>
        </p:txBody>
      </p:sp>
    </p:spTree>
    <p:extLst>
      <p:ext uri="{BB962C8B-B14F-4D97-AF65-F5344CB8AC3E}">
        <p14:creationId xmlns:p14="http://schemas.microsoft.com/office/powerpoint/2010/main" val="54904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Cost Table (Approximate)</a:t>
            </a:r>
            <a:endParaRPr lang="en-US" dirty="0"/>
          </a:p>
        </p:txBody>
      </p:sp>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398812889"/>
              </p:ext>
            </p:extLst>
          </p:nvPr>
        </p:nvGraphicFramePr>
        <p:xfrm>
          <a:off x="381000" y="2286000"/>
          <a:ext cx="8229600" cy="2828925"/>
        </p:xfrm>
        <a:graphic>
          <a:graphicData uri="http://schemas.openxmlformats.org/drawingml/2006/table">
            <a:tbl>
              <a:tblPr firstRow="1" bandRow="1">
                <a:tableStyleId>{5C22544A-7EE6-4342-B048-85BDC9FD1C3A}</a:tableStyleId>
              </a:tblPr>
              <a:tblGrid>
                <a:gridCol w="3378200"/>
                <a:gridCol w="2641600"/>
                <a:gridCol w="2209800"/>
              </a:tblGrid>
              <a:tr h="304800">
                <a:tc>
                  <a:txBody>
                    <a:bodyPr/>
                    <a:lstStyle/>
                    <a:p>
                      <a:pPr algn="l" rtl="0" fontAlgn="ctr"/>
                      <a:r>
                        <a:rPr lang="en-US" sz="2000" u="none" strike="noStrike" dirty="0">
                          <a:effectLst/>
                        </a:rPr>
                        <a:t>Item</a:t>
                      </a:r>
                      <a:endParaRPr lang="en-US" sz="2000" b="1" i="0" u="none" strike="noStrike" dirty="0">
                        <a:solidFill>
                          <a:srgbClr val="FFFFFF"/>
                        </a:solidFill>
                        <a:effectLst/>
                        <a:latin typeface="Constantia"/>
                      </a:endParaRPr>
                    </a:p>
                  </a:txBody>
                  <a:tcPr marL="9525" marR="9525" marT="9525" marB="0" anchor="ctr"/>
                </a:tc>
                <a:tc>
                  <a:txBody>
                    <a:bodyPr/>
                    <a:lstStyle/>
                    <a:p>
                      <a:pPr algn="ctr" rtl="0" fontAlgn="ctr"/>
                      <a:r>
                        <a:rPr lang="en-US" sz="2000" u="none" strike="noStrike" dirty="0">
                          <a:effectLst/>
                        </a:rPr>
                        <a:t>Cost (USD)</a:t>
                      </a:r>
                      <a:endParaRPr lang="en-US" sz="2000" b="1" i="0" u="none" strike="noStrike" dirty="0">
                        <a:solidFill>
                          <a:srgbClr val="FFFFFF"/>
                        </a:solidFill>
                        <a:effectLst/>
                        <a:latin typeface="Constantia"/>
                      </a:endParaRPr>
                    </a:p>
                  </a:txBody>
                  <a:tcPr marL="9525" marR="9525" marT="9525" marB="0" anchor="ctr"/>
                </a:tc>
                <a:tc>
                  <a:txBody>
                    <a:bodyPr/>
                    <a:lstStyle/>
                    <a:p>
                      <a:pPr algn="ctr" fontAlgn="b"/>
                      <a:r>
                        <a:rPr lang="en-US" sz="2000" u="none" strike="noStrike" dirty="0">
                          <a:effectLst/>
                        </a:rPr>
                        <a:t>Cost (INR)</a:t>
                      </a:r>
                      <a:endParaRPr lang="en-US" sz="2000" b="1" i="0" u="none" strike="noStrike" dirty="0">
                        <a:solidFill>
                          <a:srgbClr val="000000"/>
                        </a:solidFill>
                        <a:effectLst/>
                        <a:latin typeface="Constantia"/>
                      </a:endParaRPr>
                    </a:p>
                  </a:txBody>
                  <a:tcPr marL="9525" marR="9525" marT="9525" marB="0" anchor="b"/>
                </a:tc>
              </a:tr>
              <a:tr h="314325">
                <a:tc>
                  <a:txBody>
                    <a:bodyPr/>
                    <a:lstStyle/>
                    <a:p>
                      <a:pPr algn="l" rtl="0" fontAlgn="ctr"/>
                      <a:r>
                        <a:rPr lang="en-US" sz="2000" u="none" strike="noStrike" dirty="0">
                          <a:effectLst/>
                        </a:rPr>
                        <a:t>Shaft Encoder</a:t>
                      </a:r>
                      <a:endParaRPr lang="en-US" sz="2000" b="0" i="0" u="none" strike="noStrike" dirty="0">
                        <a:solidFill>
                          <a:srgbClr val="000000"/>
                        </a:solidFill>
                        <a:effectLst/>
                        <a:latin typeface="Constantia"/>
                      </a:endParaRPr>
                    </a:p>
                  </a:txBody>
                  <a:tcPr marL="9525" marR="9525" marT="9525" marB="0" anchor="ctr"/>
                </a:tc>
                <a:tc>
                  <a:txBody>
                    <a:bodyPr/>
                    <a:lstStyle/>
                    <a:p>
                      <a:pPr algn="ctr" rtl="0" fontAlgn="ctr"/>
                      <a:r>
                        <a:rPr lang="en-US" sz="2000" u="none" strike="noStrike" dirty="0">
                          <a:effectLst/>
                        </a:rPr>
                        <a:t>1,000</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60,000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dirty="0" smtClean="0">
                          <a:effectLst/>
                        </a:rPr>
                        <a:t>Bubbler</a:t>
                      </a:r>
                      <a:endParaRPr lang="en-US" sz="2000" b="0" i="0" u="none" strike="noStrike" dirty="0">
                        <a:solidFill>
                          <a:srgbClr val="000000"/>
                        </a:solidFill>
                        <a:effectLst/>
                        <a:latin typeface="Constantia"/>
                      </a:endParaRPr>
                    </a:p>
                  </a:txBody>
                  <a:tcPr marL="9525" marR="9525" marT="9525" marB="0" anchor="ctr"/>
                </a:tc>
                <a:tc>
                  <a:txBody>
                    <a:bodyPr/>
                    <a:lstStyle/>
                    <a:p>
                      <a:pPr algn="ctr" rtl="0" fontAlgn="ctr"/>
                      <a:r>
                        <a:rPr lang="en-US" sz="2000" u="none" strike="noStrike" dirty="0">
                          <a:effectLst/>
                        </a:rPr>
                        <a:t>3,000</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180,000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b="0" i="0" u="none" strike="noStrike" dirty="0" smtClean="0">
                          <a:solidFill>
                            <a:schemeClr val="dk1"/>
                          </a:solidFill>
                          <a:effectLst/>
                          <a:latin typeface="+mn-lt"/>
                        </a:rPr>
                        <a:t>Pressure</a:t>
                      </a:r>
                      <a:r>
                        <a:rPr lang="en-US" sz="2000" b="0" i="0" u="none" strike="noStrike" baseline="0" dirty="0" smtClean="0">
                          <a:solidFill>
                            <a:schemeClr val="dk1"/>
                          </a:solidFill>
                          <a:effectLst/>
                          <a:latin typeface="+mn-lt"/>
                        </a:rPr>
                        <a:t> Transducer</a:t>
                      </a:r>
                      <a:endParaRPr lang="en-US" sz="2000" b="0" i="0" u="none" strike="noStrike" dirty="0">
                        <a:solidFill>
                          <a:srgbClr val="000000"/>
                        </a:solidFill>
                        <a:effectLst/>
                        <a:latin typeface="Constantia"/>
                      </a:endParaRPr>
                    </a:p>
                  </a:txBody>
                  <a:tcPr marL="9525" marR="9525" marT="9525" marB="0" anchor="ctr"/>
                </a:tc>
                <a:tc>
                  <a:txBody>
                    <a:bodyPr/>
                    <a:lstStyle/>
                    <a:p>
                      <a:pPr algn="ctr" rtl="0" fontAlgn="ctr"/>
                      <a:r>
                        <a:rPr lang="en-US" sz="2000" u="none" strike="noStrike" dirty="0" smtClean="0">
                          <a:effectLst/>
                        </a:rPr>
                        <a:t>1,000</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60,000</a:t>
                      </a:r>
                      <a:endParaRPr lang="en-US" sz="2000" b="0" i="0" u="none" strike="noStrike" dirty="0">
                        <a:solidFill>
                          <a:srgbClr val="000000"/>
                        </a:solidFill>
                        <a:effectLst/>
                        <a:latin typeface="Constantia"/>
                      </a:endParaRPr>
                    </a:p>
                  </a:txBody>
                  <a:tcPr marL="9525" marR="9525" marT="9525" marB="0" anchor="b"/>
                </a:tc>
              </a:tr>
              <a:tr h="157163">
                <a:tc>
                  <a:txBody>
                    <a:bodyPr/>
                    <a:lstStyle/>
                    <a:p>
                      <a:pPr algn="l" rtl="0" fontAlgn="ctr"/>
                      <a:r>
                        <a:rPr lang="en-US" sz="2000" u="none" strike="noStrike" dirty="0">
                          <a:effectLst/>
                        </a:rPr>
                        <a:t>ADCP</a:t>
                      </a:r>
                      <a:endParaRPr lang="en-US" sz="2000" b="0" i="0" u="none" strike="noStrike" dirty="0">
                        <a:solidFill>
                          <a:srgbClr val="000000"/>
                        </a:solidFill>
                        <a:effectLst/>
                        <a:latin typeface="Constantia"/>
                      </a:endParaRPr>
                    </a:p>
                  </a:txBody>
                  <a:tcPr marL="9525" marR="9525" marT="9525" marB="0" anchor="ctr"/>
                </a:tc>
                <a:tc>
                  <a:txBody>
                    <a:bodyPr/>
                    <a:lstStyle/>
                    <a:p>
                      <a:pPr algn="ctr" rtl="0" fontAlgn="ctr"/>
                      <a:r>
                        <a:rPr lang="en-US" sz="2000" u="none" strike="noStrike" dirty="0" smtClean="0">
                          <a:effectLst/>
                        </a:rPr>
                        <a:t>20,000</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smtClean="0">
                          <a:effectLst/>
                        </a:rPr>
                        <a:t>1,200,000 </a:t>
                      </a:r>
                      <a:endParaRPr lang="en-US" sz="2000" b="0" i="0" u="none" strike="noStrike" dirty="0">
                        <a:solidFill>
                          <a:srgbClr val="000000"/>
                        </a:solidFill>
                        <a:effectLst/>
                        <a:latin typeface="Constantia"/>
                      </a:endParaRPr>
                    </a:p>
                  </a:txBody>
                  <a:tcPr marL="9525" marR="9525" marT="9525" marB="0" anchor="b"/>
                </a:tc>
              </a:tr>
              <a:tr h="157163">
                <a:tc>
                  <a:txBody>
                    <a:bodyPr/>
                    <a:lstStyle/>
                    <a:p>
                      <a:pPr algn="l" rtl="0" fontAlgn="ctr"/>
                      <a:r>
                        <a:rPr lang="en-US" sz="2000" u="none" strike="noStrike" dirty="0" smtClean="0">
                          <a:effectLst/>
                        </a:rPr>
                        <a:t>ADVM</a:t>
                      </a:r>
                      <a:endParaRPr lang="en-US" sz="2000" b="0" i="0" u="none" strike="noStrike" dirty="0">
                        <a:solidFill>
                          <a:srgbClr val="000000"/>
                        </a:solidFill>
                        <a:effectLst/>
                        <a:latin typeface="Constantia"/>
                      </a:endParaRPr>
                    </a:p>
                  </a:txBody>
                  <a:tcPr marL="9525" marR="9525" marT="9525" marB="0" anchor="ctr"/>
                </a:tc>
                <a:tc>
                  <a:txBody>
                    <a:bodyPr/>
                    <a:lstStyle/>
                    <a:p>
                      <a:pPr algn="ctr" rtl="0" fontAlgn="ctr"/>
                      <a:r>
                        <a:rPr lang="en-US" sz="2000" u="none" strike="noStrike" dirty="0" smtClean="0">
                          <a:effectLst/>
                        </a:rPr>
                        <a:t>5,000</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300,000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dirty="0" smtClean="0">
                          <a:effectLst/>
                        </a:rPr>
                        <a:t>Ultrasonic Sensor</a:t>
                      </a:r>
                      <a:endParaRPr lang="en-US" sz="2000" b="0" i="0" u="none" strike="noStrike" dirty="0">
                        <a:solidFill>
                          <a:srgbClr val="000000"/>
                        </a:solidFill>
                        <a:effectLst/>
                        <a:latin typeface="Constantia"/>
                      </a:endParaRPr>
                    </a:p>
                  </a:txBody>
                  <a:tcPr marL="9525" marR="9525" marT="9525" marB="0" anchor="ctr"/>
                </a:tc>
                <a:tc>
                  <a:txBody>
                    <a:bodyPr/>
                    <a:lstStyle/>
                    <a:p>
                      <a:pPr algn="ctr" rtl="0" fontAlgn="ctr"/>
                      <a:r>
                        <a:rPr lang="en-US" sz="2000" u="none" strike="noStrike" dirty="0">
                          <a:effectLst/>
                        </a:rPr>
                        <a:t>1,500 </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90,000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a:effectLst/>
                        </a:rPr>
                        <a:t>Radar Sensor</a:t>
                      </a:r>
                      <a:endParaRPr lang="en-US" sz="2000" b="0" i="0" u="none" strike="noStrike">
                        <a:solidFill>
                          <a:srgbClr val="000000"/>
                        </a:solidFill>
                        <a:effectLst/>
                        <a:latin typeface="Constantia"/>
                      </a:endParaRPr>
                    </a:p>
                  </a:txBody>
                  <a:tcPr marL="9525" marR="9525" marT="9525" marB="0" anchor="ctr"/>
                </a:tc>
                <a:tc>
                  <a:txBody>
                    <a:bodyPr/>
                    <a:lstStyle/>
                    <a:p>
                      <a:pPr algn="ctr" rtl="0" fontAlgn="ctr"/>
                      <a:r>
                        <a:rPr lang="en-US" sz="2000" u="none" strike="noStrike">
                          <a:effectLst/>
                        </a:rPr>
                        <a:t>3,000</a:t>
                      </a:r>
                      <a:endParaRPr lang="en-US" sz="2000" b="0" i="0" u="none" strike="noStrike">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180,000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dirty="0">
                          <a:effectLst/>
                        </a:rPr>
                        <a:t>Data Logger</a:t>
                      </a:r>
                      <a:endParaRPr lang="en-US" sz="2000" b="0" i="0" u="none" strike="noStrike" dirty="0">
                        <a:solidFill>
                          <a:srgbClr val="000000"/>
                        </a:solidFill>
                        <a:effectLst/>
                        <a:latin typeface="Constantia"/>
                      </a:endParaRPr>
                    </a:p>
                  </a:txBody>
                  <a:tcPr marL="9525" marR="9525" marT="9525" marB="0" anchor="ctr"/>
                </a:tc>
                <a:tc>
                  <a:txBody>
                    <a:bodyPr/>
                    <a:lstStyle/>
                    <a:p>
                      <a:pPr algn="ctr" rtl="0" fontAlgn="ctr"/>
                      <a:r>
                        <a:rPr lang="en-US" sz="2000" u="none" strike="noStrike">
                          <a:effectLst/>
                        </a:rPr>
                        <a:t>2,000</a:t>
                      </a:r>
                      <a:endParaRPr lang="en-US" sz="2000" b="0" i="0" u="none" strike="noStrike">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120,000 </a:t>
                      </a:r>
                      <a:endParaRPr lang="en-US" sz="2000" b="0" i="0" u="none" strike="noStrike" dirty="0">
                        <a:solidFill>
                          <a:srgbClr val="000000"/>
                        </a:solidFill>
                        <a:effectLst/>
                        <a:latin typeface="Constantia"/>
                      </a:endParaRPr>
                    </a:p>
                  </a:txBody>
                  <a:tcPr marL="9525" marR="9525" marT="9525" marB="0" anchor="b"/>
                </a:tc>
              </a:tr>
            </a:tbl>
          </a:graphicData>
        </a:graphic>
      </p:graphicFrame>
    </p:spTree>
    <p:extLst>
      <p:ext uri="{BB962C8B-B14F-4D97-AF65-F5344CB8AC3E}">
        <p14:creationId xmlns:p14="http://schemas.microsoft.com/office/powerpoint/2010/main" val="2502931315"/>
      </p:ext>
    </p:extLst>
  </p:cSld>
  <p:clrMapOvr>
    <a:masterClrMapping/>
  </p:clrMapOvr>
  <mc:AlternateContent xmlns:mc="http://schemas.openxmlformats.org/markup-compatibility/2006" xmlns:p14="http://schemas.microsoft.com/office/powerpoint/2010/main">
    <mc:Choice Requires="p14">
      <p:transition spd="slow" p14:dur="2000" advTm="19286"/>
    </mc:Choice>
    <mc:Fallback xmlns="">
      <p:transition spd="slow" advTm="19286"/>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209800"/>
            <a:ext cx="8229600" cy="990600"/>
          </a:xfrm>
        </p:spPr>
        <p:txBody>
          <a:bodyPr>
            <a:normAutofit/>
          </a:bodyPr>
          <a:lstStyle/>
          <a:p>
            <a:pPr algn="ctr"/>
            <a:r>
              <a:rPr lang="en-US" dirty="0" smtClean="0"/>
              <a:t>Questions/Comments?</a:t>
            </a:r>
            <a:endParaRPr lang="en-US" dirty="0"/>
          </a:p>
        </p:txBody>
      </p:sp>
    </p:spTree>
    <p:extLst>
      <p:ext uri="{BB962C8B-B14F-4D97-AF65-F5344CB8AC3E}">
        <p14:creationId xmlns:p14="http://schemas.microsoft.com/office/powerpoint/2010/main" val="678829507"/>
      </p:ext>
    </p:extLst>
  </p:cSld>
  <p:clrMapOvr>
    <a:masterClrMapping/>
  </p:clrMapOvr>
  <mc:AlternateContent xmlns:mc="http://schemas.openxmlformats.org/markup-compatibility/2006" xmlns:p14="http://schemas.microsoft.com/office/powerpoint/2010/main">
    <mc:Choice Requires="p14">
      <p:transition spd="slow" p14:dur="2000" advTm="9846"/>
    </mc:Choice>
    <mc:Fallback xmlns="">
      <p:transition spd="slow" advTm="984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Shaft Encoder Advantages/Disadvantages</a:t>
            </a:r>
            <a:endParaRPr lang="en-US" dirty="0"/>
          </a:p>
        </p:txBody>
      </p:sp>
      <p:sp>
        <p:nvSpPr>
          <p:cNvPr id="5" name="Content Placeholder 2"/>
          <p:cNvSpPr txBox="1">
            <a:spLocks/>
          </p:cNvSpPr>
          <p:nvPr>
            <p:custDataLst>
              <p:tags r:id="rId3"/>
            </p:custDataLst>
          </p:nvPr>
        </p:nvSpPr>
        <p:spPr>
          <a:xfrm>
            <a:off x="304800" y="1905000"/>
            <a:ext cx="8229600" cy="4724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rgbClr val="7A7A7A"/>
              </a:buClr>
            </a:pPr>
            <a:r>
              <a:rPr lang="en-US" dirty="0" smtClean="0"/>
              <a:t>Advantages</a:t>
            </a:r>
          </a:p>
          <a:p>
            <a:pPr lvl="1">
              <a:buClr>
                <a:srgbClr val="7A7A7A"/>
              </a:buClr>
            </a:pPr>
            <a:r>
              <a:rPr lang="en-US" dirty="0" smtClean="0"/>
              <a:t>Low cost of equipment</a:t>
            </a:r>
          </a:p>
          <a:p>
            <a:pPr lvl="1">
              <a:buClr>
                <a:srgbClr val="7A7A7A"/>
              </a:buClr>
            </a:pPr>
            <a:r>
              <a:rPr lang="en-GB" dirty="0" smtClean="0"/>
              <a:t>No electronic sensor calibration required, </a:t>
            </a:r>
            <a:r>
              <a:rPr lang="en-GB" dirty="0"/>
              <a:t>but only checked and reset to an outside staff </a:t>
            </a:r>
            <a:r>
              <a:rPr lang="en-GB" dirty="0" smtClean="0"/>
              <a:t>gauge</a:t>
            </a:r>
          </a:p>
          <a:p>
            <a:pPr>
              <a:buClr>
                <a:srgbClr val="7A7A7A"/>
              </a:buClr>
            </a:pPr>
            <a:r>
              <a:rPr lang="en-US" dirty="0"/>
              <a:t>Disadvantages</a:t>
            </a:r>
          </a:p>
          <a:p>
            <a:pPr lvl="1">
              <a:buClr>
                <a:srgbClr val="7A7A7A"/>
              </a:buClr>
            </a:pPr>
            <a:r>
              <a:rPr lang="en-US" dirty="0"/>
              <a:t>Expensive civil works</a:t>
            </a:r>
          </a:p>
          <a:p>
            <a:pPr lvl="1">
              <a:buClr>
                <a:srgbClr val="7A7A7A"/>
              </a:buClr>
            </a:pPr>
            <a:r>
              <a:rPr lang="en-GB" dirty="0" smtClean="0"/>
              <a:t>Requires </a:t>
            </a:r>
            <a:r>
              <a:rPr lang="en-GB" dirty="0"/>
              <a:t>occasional flushing to remove sediments that may have collected at the bottom of the stilling well.  If left unchecked, the sediments could eventually block the inlet/outlet pipes</a:t>
            </a:r>
            <a:endParaRPr lang="en-US" dirty="0"/>
          </a:p>
          <a:p>
            <a:pPr lvl="1">
              <a:buClr>
                <a:srgbClr val="7A7A7A"/>
              </a:buClr>
            </a:pPr>
            <a:endParaRPr lang="en-GB" dirty="0" smtClean="0">
              <a:solidFill>
                <a:srgbClr val="000000"/>
              </a:solidFill>
            </a:endParaRPr>
          </a:p>
          <a:p>
            <a:pPr lvl="1">
              <a:buClr>
                <a:srgbClr val="7A7A7A"/>
              </a:buClr>
            </a:pPr>
            <a:endParaRPr lang="en-US" dirty="0" smtClean="0">
              <a:solidFill>
                <a:srgbClr val="000000"/>
              </a:solidFill>
            </a:endParaRPr>
          </a:p>
          <a:p>
            <a:pPr lvl="1">
              <a:buClr>
                <a:srgbClr val="7A7A7A"/>
              </a:buClr>
            </a:pPr>
            <a:endParaRPr lang="en-US" dirty="0" smtClean="0">
              <a:solidFill>
                <a:srgbClr val="000000"/>
              </a:solidFill>
            </a:endParaRPr>
          </a:p>
        </p:txBody>
      </p:sp>
    </p:spTree>
    <p:custDataLst>
      <p:tags r:id="rId1"/>
    </p:custDataLst>
    <p:extLst>
      <p:ext uri="{BB962C8B-B14F-4D97-AF65-F5344CB8AC3E}">
        <p14:creationId xmlns:p14="http://schemas.microsoft.com/office/powerpoint/2010/main" val="2033935652"/>
      </p:ext>
    </p:extLst>
  </p:cSld>
  <p:clrMapOvr>
    <a:masterClrMapping/>
  </p:clrMapOvr>
  <mc:AlternateContent xmlns:mc="http://schemas.openxmlformats.org/markup-compatibility/2006" xmlns:p14="http://schemas.microsoft.com/office/powerpoint/2010/main">
    <mc:Choice Requires="p14">
      <p:transition spd="slow" p14:dur="2000" advTm="50762"/>
    </mc:Choice>
    <mc:Fallback xmlns="">
      <p:transition spd="slow" advTm="5076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Bubbler</a:t>
            </a:r>
            <a:endParaRPr lang="en-US" dirty="0"/>
          </a:p>
        </p:txBody>
      </p:sp>
      <p:pic>
        <p:nvPicPr>
          <p:cNvPr id="7" name="Content Placeholder 6"/>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4051300" y="1676400"/>
            <a:ext cx="5029442" cy="3882231"/>
          </a:xfrm>
        </p:spPr>
      </p:pic>
      <p:sp>
        <p:nvSpPr>
          <p:cNvPr id="11" name="Oval 10"/>
          <p:cNvSpPr/>
          <p:nvPr>
            <p:custDataLst>
              <p:tags r:id="rId3"/>
            </p:custDataLst>
          </p:nvPr>
        </p:nvSpPr>
        <p:spPr>
          <a:xfrm>
            <a:off x="6477000" y="4038600"/>
            <a:ext cx="762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Content Placeholder 2"/>
          <p:cNvSpPr txBox="1">
            <a:spLocks/>
          </p:cNvSpPr>
          <p:nvPr>
            <p:custDataLst>
              <p:tags r:id="rId4"/>
            </p:custDataLst>
          </p:nvPr>
        </p:nvSpPr>
        <p:spPr>
          <a:xfrm>
            <a:off x="152400" y="1679121"/>
            <a:ext cx="3886200" cy="4569279"/>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85750" indent="-285750">
              <a:buClr>
                <a:srgbClr val="7A7A7A"/>
              </a:buClr>
            </a:pPr>
            <a:r>
              <a:rPr lang="en-US" dirty="0" smtClean="0"/>
              <a:t>Concept</a:t>
            </a:r>
          </a:p>
          <a:p>
            <a:pPr marL="560070" lvl="1" indent="-285750">
              <a:buClr>
                <a:srgbClr val="7A7A7A"/>
              </a:buClr>
            </a:pPr>
            <a:r>
              <a:rPr lang="en-US" dirty="0"/>
              <a:t>The bubbler is a stage measurement device that has a non-submersible </a:t>
            </a:r>
            <a:r>
              <a:rPr lang="en-US" dirty="0" smtClean="0"/>
              <a:t>sensor</a:t>
            </a:r>
          </a:p>
          <a:p>
            <a:pPr marL="560070" lvl="1" indent="-285750">
              <a:buClr>
                <a:srgbClr val="7A7A7A"/>
              </a:buClr>
            </a:pPr>
            <a:r>
              <a:rPr lang="en-US" dirty="0"/>
              <a:t>A</a:t>
            </a:r>
            <a:r>
              <a:rPr lang="en-US" dirty="0" smtClean="0"/>
              <a:t>lso </a:t>
            </a:r>
            <a:r>
              <a:rPr lang="en-US" dirty="0"/>
              <a:t>known as a gas-purge </a:t>
            </a:r>
            <a:r>
              <a:rPr lang="en-US" dirty="0" smtClean="0"/>
              <a:t>system the system </a:t>
            </a:r>
            <a:r>
              <a:rPr lang="en-US" dirty="0"/>
              <a:t>allows a small quantity of air or inert gas </a:t>
            </a:r>
            <a:r>
              <a:rPr lang="en-US" dirty="0" smtClean="0"/>
              <a:t>to </a:t>
            </a:r>
            <a:r>
              <a:rPr lang="en-US" dirty="0"/>
              <a:t>bleed through a pipe or tubing to an orifice in the </a:t>
            </a:r>
            <a:r>
              <a:rPr lang="en-US" dirty="0" smtClean="0"/>
              <a:t>stream </a:t>
            </a:r>
          </a:p>
          <a:p>
            <a:pPr marL="560070" lvl="1" indent="-285750">
              <a:buClr>
                <a:srgbClr val="7A7A7A"/>
              </a:buClr>
            </a:pPr>
            <a:r>
              <a:rPr lang="en-US" dirty="0" smtClean="0"/>
              <a:t>The </a:t>
            </a:r>
            <a:r>
              <a:rPr lang="en-US" dirty="0"/>
              <a:t>pressure of the gas that displaces the liquid in the orifice is then measured by a pressure </a:t>
            </a:r>
            <a:r>
              <a:rPr lang="en-US" dirty="0" smtClean="0"/>
              <a:t>transducer located in the gauge house.</a:t>
            </a:r>
            <a:endParaRPr lang="en-US" dirty="0"/>
          </a:p>
        </p:txBody>
      </p:sp>
      <p:cxnSp>
        <p:nvCxnSpPr>
          <p:cNvPr id="8" name="Straight Arrow Connector 7"/>
          <p:cNvCxnSpPr/>
          <p:nvPr>
            <p:custDataLst>
              <p:tags r:id="rId5"/>
            </p:custDataLst>
          </p:nvPr>
        </p:nvCxnSpPr>
        <p:spPr>
          <a:xfrm>
            <a:off x="5105400" y="3429000"/>
            <a:ext cx="1219200" cy="16764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custDataLst>
              <p:tags r:id="rId6"/>
            </p:custDataLst>
          </p:nvPr>
        </p:nvCxnSpPr>
        <p:spPr>
          <a:xfrm rot="5400000" flipH="1" flipV="1">
            <a:off x="6422275" y="4819650"/>
            <a:ext cx="457200" cy="114300"/>
          </a:xfrm>
          <a:prstGeom prst="bentConnector3">
            <a:avLst>
              <a:gd name="adj1" fmla="val 909"/>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custDataLst>
              <p:tags r:id="rId7"/>
            </p:custDataLst>
          </p:nvPr>
        </p:nvSpPr>
        <p:spPr>
          <a:xfrm>
            <a:off x="6172200" y="2959331"/>
            <a:ext cx="289560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smtClean="0">
                <a:solidFill>
                  <a:srgbClr val="000000"/>
                </a:solidFill>
              </a:rPr>
              <a:t>Non- Submersible Pressure Transducer</a:t>
            </a:r>
            <a:endParaRPr lang="en-US" sz="1200" dirty="0">
              <a:solidFill>
                <a:srgbClr val="000000"/>
              </a:solidFill>
            </a:endParaRPr>
          </a:p>
        </p:txBody>
      </p:sp>
      <p:cxnSp>
        <p:nvCxnSpPr>
          <p:cNvPr id="18" name="Straight Arrow Connector 17"/>
          <p:cNvCxnSpPr/>
          <p:nvPr>
            <p:custDataLst>
              <p:tags r:id="rId8"/>
            </p:custDataLst>
          </p:nvPr>
        </p:nvCxnSpPr>
        <p:spPr>
          <a:xfrm flipH="1">
            <a:off x="5334000" y="3097830"/>
            <a:ext cx="6858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526065389"/>
      </p:ext>
    </p:extLst>
  </p:cSld>
  <p:clrMapOvr>
    <a:masterClrMapping/>
  </p:clrMapOvr>
  <mc:AlternateContent xmlns:mc="http://schemas.openxmlformats.org/markup-compatibility/2006" xmlns:p14="http://schemas.microsoft.com/office/powerpoint/2010/main">
    <mc:Choice Requires="p14">
      <p:transition spd="slow" p14:dur="2000" advTm="49111"/>
    </mc:Choice>
    <mc:Fallback xmlns="">
      <p:transition spd="slow" advTm="4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par>
                                <p:cTn id="10" presetID="42" presetClass="entr" presetSubtype="0" repeatCount="indefinite" fill="hold" grpId="0"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ppt_x</p:attrName>
                                        </p:attrNameLst>
                                      </p:cBhvr>
                                      <p:tavLst>
                                        <p:tav tm="0">
                                          <p:val>
                                            <p:strVal val="#ppt_x"/>
                                          </p:val>
                                        </p:tav>
                                        <p:tav tm="100000">
                                          <p:val>
                                            <p:strVal val="#ppt_x"/>
                                          </p:val>
                                        </p:tav>
                                      </p:tavLst>
                                    </p:anim>
                                    <p:anim calcmode="lin" valueType="num">
                                      <p:cBhvr>
                                        <p:cTn id="14" dur="2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2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2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2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26" presetClass="emph" presetSubtype="0" repeatCount="indefinite" fill="hold" nodeType="withEffect">
                                  <p:stCondLst>
                                    <p:cond delay="2000"/>
                                  </p:stCondLst>
                                  <p:childTnLst>
                                    <p:animEffect transition="out" filter="fade">
                                      <p:cBhvr>
                                        <p:cTn id="25" dur="2000" tmFilter="0, 0; .2, .5; .8, .5; 1, 0"/>
                                        <p:tgtEl>
                                          <p:spTgt spid="8"/>
                                        </p:tgtEl>
                                      </p:cBhvr>
                                    </p:animEffect>
                                    <p:animScale>
                                      <p:cBhvr>
                                        <p:cTn id="26" dur="1000" autoRev="1" fill="hold"/>
                                        <p:tgtEl>
                                          <p:spTgt spid="8"/>
                                        </p:tgtEl>
                                      </p:cBhvr>
                                      <p:by x="105000" y="105000"/>
                                    </p:animScale>
                                  </p:childTnLst>
                                </p:cTn>
                              </p:par>
                              <p:par>
                                <p:cTn id="27" presetID="10" presetClass="entr" presetSubtype="0" fill="hold" nodeType="withEffect">
                                  <p:stCondLst>
                                    <p:cond delay="2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26" presetClass="emph" presetSubtype="0" repeatCount="indefinite" fill="hold" nodeType="withEffect">
                                  <p:stCondLst>
                                    <p:cond delay="2500"/>
                                  </p:stCondLst>
                                  <p:childTnLst>
                                    <p:animEffect transition="out" filter="fade">
                                      <p:cBhvr>
                                        <p:cTn id="31" dur="2000" tmFilter="0, 0; .2, .5; .8, .5; 1, 0"/>
                                        <p:tgtEl>
                                          <p:spTgt spid="10"/>
                                        </p:tgtEl>
                                      </p:cBhvr>
                                    </p:animEffect>
                                    <p:animScale>
                                      <p:cBhvr>
                                        <p:cTn id="32" dur="10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19&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TIMING" val="|30.9|2|6.1|7.8|10.7|26.4"/>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30&quot;/&gt;&lt;lineCharCount val=&quot;20&quot;/&gt;&lt;lineCharCount val=&quot;18&quot;/&gt;&lt;lineCharCount val=&quot;27&quot;/&gt;&lt;lineCharCount val=&quot;31&quot;/&gt;&lt;lineCharCount val=&quot;28&quot;/&gt;&lt;lineCharCount val=&quot;21&quot;/&gt;&lt;lineCharCount val=&quot;27&quot;/&gt;&lt;lineCharCount val=&quot;28&quot;/&gt;&lt;lineCharCount val=&quot;26&quot;/&gt;&lt;lineCharCount val=&quot;29&quot;/&gt;&lt;lineCharCount val=&quot;27&quot;/&gt;&lt;lineCharCount val=&quot;11&quot;/&gt;&lt;lineCharCount val=&quot;6&quot;/&gt;&lt;lineCharCount val=&quot;18&quot;/&gt;&lt;lineCharCount val=&quot;4&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TIMING" val="|4.4|0.8|3.8|26.5|25.9|1.8|17.5"/>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5&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61&quot;/&gt;&lt;lineCharCount val=&quot;69&quot;/&gt;&lt;lineCharCount val=&quot;63&quot;/&gt;&lt;lineCharCount val=&quot;10&quot;/&gt;&lt;lineCharCount val=&quot;15&quot;/&gt;&lt;lineCharCount val=&quot;68&quot;/&gt;&lt;lineCharCount val=&quot;43&quot;/&gt;&lt;lineCharCount val=&quot;67&quot;/&gt;&lt;lineCharCount val=&quot;1&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17CB791-73DA-4F23-ACB6-EF3EBF01D822}&quot;/&gt;&lt;isInvalidForFieldText val=&quot;0&quot;/&gt;&lt;Image&gt;&lt;filename val=&quot;C:\Documents and Settings\Administrator\Local Settings\Temp\CP347665959437Session\CPTrustFolder347665959437\PPTImport347666488312\data\asimages\{D17CB791-73DA-4F23-ACB6-EF3EBF01D822}_20.png&quot;/&gt;&lt;left val=&quot;207&quot;/&gt;&lt;top val=&quot;321&quot;/&gt;&lt;width val=&quot;294&quot;/&gt;&lt;height val=&quot;237&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TIMING" val="|4.7|1.2|3.7|9.7|13.7|5.5|0.9|4.1"/>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5&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21&quot;/&gt;&lt;lineCharCount val=&quot;60&quot;/&gt;&lt;lineCharCount val=&quot;57&quot;/&gt;&lt;lineCharCount val=&quot;61&quot;/&gt;&lt;lineCharCount val=&quot;60&quot;/&gt;&lt;lineCharCount val=&quot;14&quot;/&gt;&lt;lineCharCount val=&quot;63&quot;/&gt;&lt;lineCharCount val=&quot;14&quot;/&gt;&lt;lineCharCount val=&quot;35&quot;/&gt;&lt;lineCharCount val=&quot;3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TIMING" val="|8.3|1.4|1"/>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8&quot;/&gt;&lt;lineCharCount val=&quot;13&quot;/&gt;&lt;lineCharCount val=&quot;17&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TIMING" val="|6.6|1|6.9|6.7|27.2|3.9|5.1|4.5"/>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0&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8&quot;/&gt;&lt;lineCharCount val=&quot;47&quot;/&gt;&lt;lineCharCount val=&quot;34&quot;/&gt;&lt;lineCharCount val=&quot;60&quot;/&gt;&lt;lineCharCount val=&quot;51&quot;/&gt;&lt;lineCharCount val=&quot;25&quot;/&gt;&lt;lineCharCount val=&quot;6&quot;/&gt;&lt;lineCharCount val=&quot;11&quot;/&gt;&lt;lineCharCount val=&quot;13&quot;/&gt;&lt;lineCharCount val=&quot;13&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79314A8-D38C-420D-90C2-A7234CEF08A5}&quot;/&gt;&lt;isInvalidForFieldText val=&quot;0&quot;/&gt;&lt;Image&gt;&lt;filename val=&quot;C:\Documents and Settings\Administrator\Local Settings\Temp\CP347665959437Session\CPTrustFolder347665959437\PPTImport347666488312\data\asimages\{279314A8-D38C-420D-90C2-A7234CEF08A5}_26.png&quot;/&gt;&lt;left val=&quot;471&quot;/&gt;&lt;top val=&quot;317&quot;/&gt;&lt;width val=&quot;261&quot;/&gt;&lt;height val=&quot;234&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DAAA63A-B79F-43CD-9F75-7E8C0AF95512}&quot;/&gt;&lt;isInvalidForFieldText val=&quot;0&quot;/&gt;&lt;Image&gt;&lt;filename val=&quot;C:\Documents and Settings\Administrator\Local Settings\Temp\CP347665959437Session\CPTrustFolder347665959437\PPTImport347666488312\data\asimages\{9DAAA63A-B79F-43CD-9F75-7E8C0AF95512}_26.png&quot;/&gt;&lt;left val=&quot;465&quot;/&gt;&lt;top val=&quot;321&quot;/&gt;&lt;width val=&quot;264&quot;/&gt;&lt;height val=&quot;237&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TIMING" val="|6.6|1|6.9|6.7|27.2|3.9|5.1|4.5"/>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0&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0&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TIMING" val="|4.6|8.6|9|13.2"/>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8&quot;/&gt;&lt;lineCharCount val=&quot;77&quot;/&gt;&lt;lineCharCount val=&quot;87&quot;/&gt;&lt;lineCharCount val=&quot;82&quot;/&gt;&lt;lineCharCount val=&quot;47&quot;/&gt;&lt;lineCharCount val=&quot;90&quot;/&gt;&lt;lineCharCount val=&quot;27&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8&quot;/&gt;&lt;lineCharCount val=&quot;58&quot;/&gt;&lt;lineCharCount val=&quot;40&quot;/&gt;&lt;lineCharCount val=&quot;55&quot;/&gt;&lt;lineCharCount val=&quot;51&quot;/&gt;&lt;lineCharCount val=&quot;31&quot;/&gt;&lt;lineCharCount val=&quot;57&quot;/&gt;&lt;lineCharCount val=&quot;55&quot;/&gt;&lt;lineCharCount val=&quot;22&quot;/&gt;&lt;lineCharCount val=&quot;53&quot;/&gt;&lt;lineCharCount val=&quot;54&quot;/&gt;&lt;lineCharCount val=&quot;53&quot;/&gt;&lt;lineCharCount val=&quot;7&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TIMING" val="|5.6|16|5.5|24.3"/>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36&quot;/&gt;&lt;lineCharCount val=&quot;35&quot;/&gt;&lt;lineCharCount val=&quot;38&quot;/&gt;&lt;lineCharCount val=&quot;29&quot;/&gt;&lt;lineCharCount val=&quot;15&quot;/&gt;&lt;lineCharCount val=&quot;38&quot;/&gt;&lt;lineCharCount val=&quot;38&quot;/&gt;&lt;lineCharCount val=&quot;11&quot;/&gt;&lt;lineCharCount val=&quot;42&quot;/&gt;&lt;lineCharCount val=&quot;17&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7950028-D604-4F26-BFA7-C7D19FBD9D17}&quot;/&gt;&lt;isInvalidForFieldText val=&quot;0&quot;/&gt;&lt;Image&gt;&lt;filename val=&quot;C:\Documents and Settings\Administrator\Local Settings\Temp\CP347665959437Session\CPTrustFolder347665959437\PPTImport347666488312\data\asimages\{E7950028-D604-4F26-BFA7-C7D19FBD9D17}_28.png&quot;/&gt;&lt;left val=&quot;482&quot;/&gt;&lt;top val=&quot;117&quot;/&gt;&lt;width val=&quot;264&quot;/&gt;&lt;height val=&quot;231&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TIMING" val="|4.6|8.5|4.9|5.9|3.6|11"/>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3&quot;/&gt;&lt;lineCharCount val=&quot;35&quot;/&gt;&lt;lineCharCount val=&quot;30&quot;/&gt;&lt;lineCharCount val=&quot;35&quot;/&gt;&lt;lineCharCount val=&quot;27&quot;/&gt;&lt;lineCharCount val=&quot;28&quot;/&gt;&lt;lineCharCount val=&quot;15&quot;/&gt;&lt;lineCharCount val=&quot;30&quot;/&gt;&lt;lineCharCount val=&quot;20&quot;/&gt;&lt;lineCharCount val=&quot;32&quot;/&gt;&lt;lineCharCount val=&quot;20&quot;/&gt;&lt;lineCharCount val=&quot;38&quot;/&gt;&lt;lineCharCount val=&quot;34&quot;/&gt;&lt;lineCharCount val=&quot;1&quot;/&gt;&lt;lineCharCount val=&quot;1&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3C5977-82A3-46CE-B680-06D570673674}&quot;/&gt;&lt;isInvalidForFieldText val=&quot;0&quot;/&gt;&lt;Image&gt;&lt;filename val=&quot;C:\Documents and Settings\Administrator\Local Settings\Temp\CP347665959437Session\CPTrustFolder347665959437\PPTImport347666488312\data\asimages\{473C5977-82A3-46CE-B680-06D570673674}_29.png&quot;/&gt;&lt;left val=&quot;463&quot;/&gt;&lt;top val=&quot;109&quot;/&gt;&lt;width val=&quot;276&quot;/&gt;&lt;height val=&quot;246&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1&quot;/&gt;&lt;lineCharCount val=&quot;15&quot;/&gt;&lt;lineCharCount val=&quot;16&quot;/&gt;&lt;lineCharCount val=&quot;28&quot;/&gt;&lt;lineCharCount val=&quot;17&quot;/&gt;&lt;lineCharCount val=&quot;6&quot;/&gt;&lt;lineCharCount val=&quot;6&quot;/&gt;&lt;lineCharCount val=&quot;15&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TIMING" val="|5.9|7.4|13.9|2.5"/>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9&quot;/&gt;&lt;lineCharCount val=&quot;31&quot;/&gt;&lt;lineCharCount val=&quot;35&quot;/&gt;&lt;lineCharCount val=&quot;25&quot;/&gt;&lt;lineCharCount val=&quot;15&quot;/&gt;&lt;lineCharCount val=&quot;34&quot;/&gt;&lt;lineCharCount val=&quot;31&quot;/&gt;&lt;lineCharCount val=&quot;16&quot;/&gt;&lt;lineCharCount val=&quot;1&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FE0BA9-5E17-44BA-8238-5F1DE3DE5340}&quot;/&gt;&lt;isInvalidForFieldText val=&quot;0&quot;/&gt;&lt;Image&gt;&lt;filename val=&quot;C:\Documents and Settings\Administrator\Local Settings\Temp\CP347665959437Session\CPTrustFolder347665959437\PPTImport347666488312\data\asimages\{C9FE0BA9-5E17-44BA-8238-5F1DE3DE5340}_30.png&quot;/&gt;&lt;left val=&quot;470&quot;/&gt;&lt;top val=&quot;99&quot;/&gt;&lt;width val=&quot;264&quot;/&gt;&lt;height val=&quot;237&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TIMING" val="|5.9|7.4|13.9|2.5"/>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9&quot;/&gt;&lt;lineCharCount val=&quot;31&quot;/&gt;&lt;lineCharCount val=&quot;35&quot;/&gt;&lt;lineCharCount val=&quot;25&quot;/&gt;&lt;lineCharCount val=&quot;15&quot;/&gt;&lt;lineCharCount val=&quot;34&quot;/&gt;&lt;lineCharCount val=&quot;31&quot;/&gt;&lt;lineCharCount val=&quot;16&quot;/&gt;&lt;lineCharCount val=&quot;1&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TIMING" val="|5.9|7.4|13.9|2.5"/>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TIMING" val="|5.2|0.8|7.9|5.6|3.5|2.4|2.5|8.1"/>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CBA8DC4-83EC-4221-A642-630D4FF6AFC9}&quot;/&gt;&lt;isInvalidForFieldText val=&quot;0&quot;/&gt;&lt;Image&gt;&lt;filename val=&quot;C:\Documents and Settings\Administrator\Local Settings\Temp\CP347665959437Session\CPTrustFolder347665959437\PPTImport347666488312\data\asimages\{8CBA8DC4-83EC-4221-A642-630D4FF6AFC9}_5.png&quot;/&gt;&lt;left val=&quot;465&quot;/&gt;&lt;top val=&quot;462&quot;/&gt;&lt;width val=&quot;98&quot;/&gt;&lt;height val=&quot;30&quot;/&gt;&lt;hasText val=&quot;1&quot;/&gt;&lt;/Image&gt;&lt;/ThreeDShape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55&quot;/&gt;&lt;lineCharCount val=&quot;50&quot;/&gt;&lt;lineCharCount val=&quot;40&quot;/&gt;&lt;lineCharCount val=&quot;25&quot;/&gt;&lt;lineCharCount val=&quot;14&quot;/&gt;&lt;lineCharCount val=&quot;17&quot;/&gt;&lt;lineCharCount val=&quot;56&quot;/&gt;&lt;lineCharCount val=&quot;34&quot;/&gt;&lt;lineCharCount val=&quot;15&quot;/&gt;&lt;lineCharCount val=&quot;1&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TIMING" val="|5.2|0.8|7.9|5.6|3.5|2.4|2.5|8.1"/>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55&quot;/&gt;&lt;lineCharCount val=&quot;50&quot;/&gt;&lt;lineCharCount val=&quot;40&quot;/&gt;&lt;lineCharCount val=&quot;25&quot;/&gt;&lt;lineCharCount val=&quot;14&quot;/&gt;&lt;lineCharCount val=&quot;17&quot;/&gt;&lt;lineCharCount val=&quot;56&quot;/&gt;&lt;lineCharCount val=&quot;34&quot;/&gt;&lt;lineCharCount val=&quot;15&quot;/&gt;&lt;lineCharCount val=&quot;1&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TIMING" val="|5.2|0.8|7.9|5.6|3.5|2.4|2.5|8.1"/>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55&quot;/&gt;&lt;lineCharCount val=&quot;50&quot;/&gt;&lt;lineCharCount val=&quot;40&quot;/&gt;&lt;lineCharCount val=&quot;25&quot;/&gt;&lt;lineCharCount val=&quot;14&quot;/&gt;&lt;lineCharCount val=&quot;17&quot;/&gt;&lt;lineCharCount val=&quot;56&quot;/&gt;&lt;lineCharCount val=&quot;34&quot;/&gt;&lt;lineCharCount val=&quot;15&quot;/&gt;&lt;lineCharCount val=&quot;1&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TIMING" val="|3.8|1.4|4.8|6.8|19|8.1"/>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8&quot;/&gt;&lt;lineCharCount val=&quot;58&quot;/&gt;&lt;lineCharCount val=&quot;21&quot;/&gt;&lt;lineCharCount val=&quot;58&quot;/&gt;&lt;lineCharCount val=&quot;27&quot;/&gt;&lt;lineCharCount val=&quot;1&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TIMING" val="|10.3|3|7.7|2|4.6|2.7|2.3"/>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1&quot;/&gt;&lt;lineCharCount val=&quot;51&quot;/&gt;&lt;lineCharCount val=&quot;57&quot;/&gt;&lt;lineCharCount val=&quot;13&quot;/&gt;&lt;lineCharCount val=&quot;21&quot;/&gt;&lt;lineCharCount val=&quot;56&quot;/&gt;&lt;lineCharCount val=&quot;19&quot;/&gt;&lt;lineCharCount val=&quot;25&quot;/&gt;&lt;lineCharCount val=&quot;50&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TIMING" val="|29.3|5.6|13.5"/>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1&quot;/&gt;&lt;lineCharCount val=&quot;31&quot;/&gt;&lt;lineCharCount val=&quot;5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TIMING" val="|4|1.4|10.5"/>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8&quot;/&gt;&lt;lineCharCount val=&quot;25&quot;/&gt;&lt;lineCharCount val=&quot;25&quot;/&gt;&lt;lineCharCount val=&quot;25&quot;/&gt;&lt;lineCharCount val=&quot;18&quot;/&gt;&lt;lineCharCount val=&quot;28&quot;/&gt;&lt;lineCharCount val=&quot;28&quot;/&gt;&lt;lineCharCount val=&quot;24&quot;/&gt;&lt;lineCharCount val=&quot;1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4052EF7-4E11-41ED-87ED-A5F11C4FB919}&quot;/&gt;&lt;isInvalidForFieldText val=&quot;0&quot;/&gt;&lt;Image&gt;&lt;filename val=&quot;C:\Documents and Settings\Administrator\Local Settings\Temp\CP347665959437Session\CPTrustFolder347665959437\PPTImport347666488312\data\asimages\{74052EF7-4E11-41ED-87ED-A5F11C4FB919}_5.png&quot;/&gt;&lt;left val=&quot;345&quot;/&gt;&lt;top val=&quot;403&quot;/&gt;&lt;width val=&quot;30&quot;/&gt;&lt;height val=&quot;67&quot;/&gt;&lt;hasText val=&quot;1&quot;/&gt;&lt;/Image&gt;&lt;/ThreeDShape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57&quot;/&gt;&lt;lineCharCount val=&quot;68&quot;/&gt;&lt;lineCharCount val=&quot;24&quot;/&gt;&lt;lineCharCount val=&quot;69&quot;/&gt;&lt;lineCharCount val=&quot;9&quot;/&gt;&lt;lineCharCount val=&quot;72&quot;/&gt;&lt;lineCharCount val=&quot;42&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TIMING" val="|8.5|11.4|4|9.6|5.9|5.3|6.6|5.5"/>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7&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6&quot;/&gt;&lt;lineCharCount val=&quot;27&quot;/&gt;&lt;lineCharCount val=&quot;57&quot;/&gt;&lt;lineCharCount val=&quot;21&quot;/&gt;&lt;lineCharCount val=&quot;38&quot;/&gt;&lt;lineCharCount val=&quot;44&quot;/&gt;&lt;lineCharCount val=&quot;24&quot;/&gt;&lt;lineCharCount val=&quot;58&quot;/&gt;&lt;lineCharCount val=&quot;7&quot;/&gt;&lt;lineCharCount val=&quot;50&quot;/&gt;&lt;lineCharCount val=&quot;15&quot;/&gt;&lt;lineCharCount val=&quot;1&quot;/&gt;&lt;lineCharCount val=&quot;1&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TIMING" val="|6.1|8.1|6.1|6.8|10.2|5.6"/>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7&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56&quot;/&gt;&lt;lineCharCount val=&quot;9&quot;/&gt;&lt;lineCharCount val=&quot;29&quot;/&gt;&lt;lineCharCount val=&quot;42&quot;/&gt;&lt;lineCharCount val=&quot;21&quot;/&gt;&lt;lineCharCount val=&quot;23&quot;/&gt;&lt;lineCharCount val=&quot;9&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TIMING" val="|1.3|37|1.9"/>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TableIndex row=&quot;1&quot; col=&quot;2&quot;&gt;&lt;linesCount val=&quot;1&quot;/&gt;&lt;lineCharCount val=&quot;10&quot;/&gt;&lt;/TableIndex&gt;&lt;TableIndex row=&quot;1&quot; col=&quot;3&quot;&gt;&lt;linesCount val=&quot;1&quot;/&gt;&lt;lineCharCount val=&quot;10&quot;/&gt;&lt;/TableIndex&gt;&lt;TableIndex row=&quot;2&quot; col=&quot;1&quot;&gt;&lt;linesCount val=&quot;1&quot;/&gt;&lt;lineCharCount val=&quot;13&quot;/&gt;&lt;/TableIndex&gt;&lt;TableIndex row=&quot;2&quot; col=&quot;2&quot;&gt;&lt;linesCount val=&quot;1&quot;/&gt;&lt;lineCharCount val=&quot;5&quot;/&gt;&lt;/TableIndex&gt;&lt;TableIndex row=&quot;2&quot; col=&quot;3&quot;&gt;&lt;linesCount val=&quot;1&quot;/&gt;&lt;lineCharCount val=&quot;7&quot;/&gt;&lt;/TableIndex&gt;&lt;TableIndex row=&quot;3&quot; col=&quot;1&quot;&gt;&lt;linesCount val=&quot;1&quot;/&gt;&lt;lineCharCount val=&quot;19&quot;/&gt;&lt;/TableIndex&gt;&lt;TableIndex row=&quot;3&quot; col=&quot;2&quot;&gt;&lt;linesCount val=&quot;1&quot;/&gt;&lt;lineCharCount val=&quot;5&quot;/&gt;&lt;/TableIndex&gt;&lt;TableIndex row=&quot;3&quot; col=&quot;3&quot;&gt;&lt;linesCount val=&quot;1&quot;/&gt;&lt;lineCharCount val=&quot;8&quot;/&gt;&lt;/TableIndex&gt;&lt;TableIndex row=&quot;4&quot; col=&quot;1&quot;&gt;&lt;linesCount val=&quot;1&quot;/&gt;&lt;lineCharCount val=&quot;15&quot;/&gt;&lt;/TableIndex&gt;&lt;TableIndex row=&quot;4&quot; col=&quot;2&quot;&gt;&lt;linesCount val=&quot;1&quot;/&gt;&lt;lineCharCount val=&quot;6&quot;/&gt;&lt;/TableIndex&gt;&lt;TableIndex row=&quot;4&quot; col=&quot;3&quot;&gt;&lt;linesCount val=&quot;1&quot;/&gt;&lt;lineCharCount val=&quot;8&quot;/&gt;&lt;/TableIndex&gt;&lt;TableIndex row=&quot;5&quot; col=&quot;1&quot;&gt;&lt;linesCount val=&quot;1&quot;/&gt;&lt;lineCharCount val=&quot;4&quot;/&gt;&lt;/TableIndex&gt;&lt;TableIndex row=&quot;5&quot; col=&quot;2&quot;&gt;&lt;linesCount val=&quot;1&quot;/&gt;&lt;lineCharCount val=&quot;6&quot;/&gt;&lt;/TableIndex&gt;&lt;TableIndex row=&quot;5&quot; col=&quot;3&quot;&gt;&lt;linesCount val=&quot;1&quot;/&gt;&lt;lineCharCount val=&quot;8&quot;/&gt;&lt;/TableIndex&gt;&lt;TableIndex row=&quot;6&quot; col=&quot;1&quot;&gt;&lt;linesCount val=&quot;1&quot;/&gt;&lt;lineCharCount val=&quot;10&quot;/&gt;&lt;/TableIndex&gt;&lt;TableIndex row=&quot;6&quot; col=&quot;2&quot;&gt;&lt;linesCount val=&quot;1&quot;/&gt;&lt;lineCharCount val=&quot;11&quot;/&gt;&lt;/TableIndex&gt;&lt;TableIndex row=&quot;6&quot; col=&quot;3&quot;&gt;&lt;linesCount val=&quot;1&quot;/&gt;&lt;lineCharCount val=&quot;7&quot;/&gt;&lt;/TableIndex&gt;&lt;TableIndex row=&quot;7&quot; col=&quot;1&quot;&gt;&lt;linesCount val=&quot;1&quot;/&gt;&lt;lineCharCount val=&quot;12&quot;/&gt;&lt;/TableIndex&gt;&lt;TableIndex row=&quot;7&quot; col=&quot;2&quot;&gt;&lt;linesCount val=&quot;1&quot;/&gt;&lt;lineCharCount val=&quot;5&quot;/&gt;&lt;/TableIndex&gt;&lt;TableIndex row=&quot;7&quot; col=&quot;3&quot;&gt;&lt;linesCount val=&quot;1&quot;/&gt;&lt;lineCharCount val=&quot;8&quot;/&gt;&lt;/TableIndex&gt;&lt;TableIndex row=&quot;8&quot; col=&quot;1&quot;&gt;&lt;linesCount val=&quot;1&quot;/&gt;&lt;lineCharCount val=&quot;23&quot;/&gt;&lt;/TableIndex&gt;&lt;TableIndex row=&quot;8&quot; col=&quot;2&quot;&gt;&lt;linesCount val=&quot;1&quot;/&gt;&lt;lineCharCount val=&quot;5&quot;/&gt;&lt;/TableIndex&gt;&lt;TableIndex row=&quot;8&quot; col=&quot;3&quot;&gt;&lt;linesCount val=&quot;1&quot;/&gt;&lt;lineCharCount val=&quot;7&quot;/&gt;&lt;/TableIndex&gt;&lt;TableIndex row=&quot;9&quot; col=&quot;1&quot;&gt;&lt;linesCount val=&quot;1&quot;/&gt;&lt;lineCharCount val=&quot;11&quot;/&gt;&lt;/TableIndex&gt;&lt;TableIndex row=&quot;9&quot; col=&quot;2&quot;&gt;&lt;linesCount val=&quot;1&quot;/&gt;&lt;lineCharCount val=&quot;5&quot;/&gt;&lt;/TableIndex&gt;&lt;TableIndex row=&quot;9&quot; col=&quot;3&quot;&gt;&lt;linesCount val=&quot;1&quot;/&gt;&lt;lineCharCount val=&quot;8&quot;/&gt;&lt;/TableIndex&gt;&lt;TableIndex row=&quot;10&quot; col=&quot;1&quot;&gt;&lt;linesCount val=&quot;1&quot;/&gt;&lt;lineCharCount val=&quot;25&quot;/&gt;&lt;/TableIndex&gt;&lt;TableIndex row=&quot;10&quot; col=&quot;2&quot;&gt;&lt;linesCount val=&quot;1&quot;/&gt;&lt;lineCharCount val=&quot;5&quot;/&gt;&lt;/TableIndex&gt;&lt;TableIndex row=&quot;10&quot; col=&quot;3&quot;&gt;&lt;linesCount val=&quot;1&quot;/&gt;&lt;lineCharCount val=&quot;7&quot;/&gt;&lt;/TableIndex&gt;&lt;TableIndex row=&quot;11&quot; col=&quot;1&quot;&gt;&lt;linesCount val=&quot;1&quot;/&gt;&lt;lineCharCount val=&quot;18&quot;/&gt;&lt;/TableIndex&gt;&lt;TableIndex row=&quot;11&quot; col=&quot;2&quot;&gt;&lt;linesCount val=&quot;1&quot;/&gt;&lt;lineCharCount val=&quot;5&quot;/&gt;&lt;/TableIndex&gt;&lt;TableIndex row=&quot;11&quot; col=&quot;3&quot;&gt;&lt;linesCount val=&quot;1&quot;/&gt;&lt;lineCharCount val=&quot;8&quot;/&gt;&lt;/TableIndex&gt;&lt;/ShapeTextInfo&gt;"/>
  <p:tag name="PRESENTER_SHAPEINFO" val="&lt;ThreeDShapeInfo&gt;&lt;uuid val=&quot;{51D986E3-664D-42D1-9A9E-DF5845AE7222}&quot;/&gt;&lt;isInvalidForFieldText val=&quot;0&quot;/&gt;&lt;Image&gt;&lt;filename val=&quot;C:\Documents and Settings\Administrator\Local Settings\Temp\CP347665959437Session\CPTrustFolder347665959437\PPTImport347666488312\data\asimages\{51D986E3-664D-42D1-9A9E-DF5845AE7222}_51.png&quot;/&gt;&lt;left val=&quot;54&quot;/&gt;&lt;top val=&quot;174&quot;/&gt;&lt;width val=&quot;625&quot;/&gt;&lt;height val=&quot;290&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FF20F69-4B45-44FC-AF43-1CA108087AEE}&quot;/&gt;&lt;isInvalidForFieldText val=&quot;0&quot;/&gt;&lt;Image&gt;&lt;filename val=&quot;C:\Documents and Settings\Administrator\Local Settings\Temp\CP347665959437Session\CPTrustFolder347665959437\PPTImport347666488312\data\asimages\{4FF20F69-4B45-44FC-AF43-1CA108087AEE}_5.png&quot;/&gt;&lt;left val=&quot;357&quot;/&gt;&lt;top val=&quot;420&quot;/&gt;&lt;width val=&quot;30&quot;/&gt;&lt;height val=&quot;67&quot;/&gt;&lt;hasText val=&quot;1&quot;/&gt;&lt;/Image&gt;&lt;/ThreeDShape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D348E6-BEE1-41ED-9F60-6A09354DE503}&quot;/&gt;&lt;isInvalidForFieldText val=&quot;0&quot;/&gt;&lt;Image&gt;&lt;filename val=&quot;C:\Documents and Settings\Administrator\Local Settings\Temp\CP347665959437Session\CPTrustFolder347665959437\PPTImport347666488312\data\asimages\{5CD348E6-BEE1-41ED-9F60-6A09354DE503}_5.png&quot;/&gt;&lt;left val=&quot;345&quot;/&gt;&lt;top val=&quot;426&quot;/&gt;&lt;width val=&quot;33&quot;/&gt;&lt;height val=&quot;70&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1DB376F5-6ADF-4433-9AE0-E9E6BD7E14FD}&quot;/&gt;&lt;isInvalidForFieldText val=&quot;0&quot;/&gt;&lt;Image&gt;&lt;filename val=&quot;C:\Documents and Settings\Administrator\Local Settings\Temp\CP347665959437Session\CPTrustFolder347665959437\PPTImport347666488312\data\asimages\{1DB376F5-6ADF-4433-9AE0-E9E6BD7E14FD}_5.png&quot;/&gt;&lt;left val=&quot;375&quot;/&gt;&lt;top val=&quot;381&quot;/&gt;&lt;width val=&quot;98&quot;/&gt;&lt;height val=&quot;3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9&quot;/&gt;&lt;lineCharCount val=&quot;47&quot;/&gt;&lt;lineCharCount val=&quot;27&quot;/&gt;&lt;lineCharCount val=&quot;28&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TIMING" val="|6.8|1.1|19.9|2|7.5"/>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37&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3&quot;/&gt;&lt;lineCharCount val=&quot;70&quot;/&gt;&lt;lineCharCount val=&quot;61&quot;/&gt;&lt;lineCharCount val=&quot;28&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5&quot;/&gt;&lt;lineCharCount val=&quot;28&quot;/&gt;&lt;lineCharCount val=&quot;24&quot;/&gt;&lt;lineCharCount val=&quot;2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TIMING" val="|5.5|1.3|8|7.2|2.7|9.2"/>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37&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22&quot;/&gt;&lt;lineCharCount val=&quot;71&quot;/&gt;&lt;lineCharCount val=&quot;12&quot;/&gt;&lt;lineCharCount val=&quot;14&quot;/&gt;&lt;lineCharCount val=&quot;22&quot;/&gt;&lt;lineCharCount val=&quot;63&quot;/&gt;&lt;lineCharCount val=&quot;70&quot;/&gt;&lt;lineCharCount val=&quot;56&quot;/&gt;&lt;lineCharCount val=&quot;1&quot;/&gt;&lt;lineCharCount val=&quot;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TIMING" val="|6.1|4.4|10.9"/>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7&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quot;/&gt;&lt;lineCharCount val=&quot;49&quot;/&gt;&lt;lineCharCount val=&quot;48&quot;/&gt;&lt;lineCharCount val=&quot;48&quot;/&gt;&lt;lineCharCount val=&quot;8&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8&quot;/&gt;&lt;lineCharCount val=&quot;23&quot;/&gt;&lt;lineCharCount val=&quot;24&quot;/&gt;&lt;lineCharCount val=&quot;22&quot;/&gt;&lt;lineCharCount val=&quot;7&quot;/&gt;&lt;lineCharCount val=&quot;26&quot;/&gt;&lt;lineCharCount val=&quot;27&quot;/&gt;&lt;lineCharCount val=&quot;31&quot;/&gt;&lt;lineCharCount val=&quot;28&quot;/&gt;&lt;lineCharCount val=&quot;31&quot;/&gt;&lt;lineCharCount val=&quot;8&quot;/&gt;&lt;lineCharCount val=&quot;29&quot;/&gt;&lt;lineCharCount val=&quot;28&quot;/&gt;&lt;lineCharCount val=&quot;30&quot;/&gt;&lt;lineCharCount val=&quot;19&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68002EB-147A-4721-B292-573C63674517}&quot;/&gt;&lt;isInvalidForFieldText val=&quot;0&quot;/&gt;&lt;Image&gt;&lt;filename val=&quot;C:\Documents and Settings\Administrator\Local Settings\Temp\CP347665959437Session\CPTrustFolder347665959437\PPTImport347666488312\data\asimages\{868002EB-147A-4721-B292-573C63674517}_8.png&quot;/&gt;&lt;left val=&quot;396&quot;/&gt;&lt;top val=&quot;267&quot;/&gt;&lt;width val=&quot;117&quot;/&gt;&lt;height val=&quot;153&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D6C20D-A8C7-4C7A-9951-2371363CCC1A}&quot;/&gt;&lt;isInvalidForFieldText val=&quot;0&quot;/&gt;&lt;Image&gt;&lt;filename val=&quot;C:\Documents and Settings\Administrator\Local Settings\Temp\CP347665959437Session\CPTrustFolder347665959437\PPTImport347666488312\data\asimages\{F6D6C20D-A8C7-4C7A-9951-2371363CCC1A}_8.png&quot;/&gt;&lt;left val=&quot;513&quot;/&gt;&lt;top val=&quot;354&quot;/&gt;&lt;width val=&quot;30&quot;/&gt;&lt;height val=&quot;57&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E854D15-4A02-4FCF-8D99-2B5ABB872A6E}&quot;/&gt;&lt;isInvalidForFieldText val=&quot;0&quot;/&gt;&lt;Image&gt;&lt;filename val=&quot;C:\Documents and Settings\Administrator\Local Settings\Temp\CP347665959437Session\CPTrustFolder347665959437\PPTImport347666488312\data\asimages\{3E854D15-4A02-4FCF-8D99-2B5ABB872A6E}_8.png&quot;/&gt;&lt;left val=&quot;405&quot;/&gt;&lt;top val=&quot;232&quot;/&gt;&lt;width val=&quot;74&quot;/&gt;&lt;height val=&quot;30&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TIMING" val="|3.9|2.2|1.9|1.7|1.3"/>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1&quot;/&gt;&lt;lineCharCount val=&quot;11&quot;/&gt;&lt;lineCharCount val=&quot;13&quot;/&gt;&lt;lineCharCount val=&quot;20&quot;/&gt;&lt;lineCharCount val=&quot;5&quot;/&gt;&lt;lineCharCount val=&quot;10&quot;/&gt;&lt;lineCharCount val=&quot;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TIMING" val="|6.1|2|1.7|1.8|2.2"/>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494446C-15E8-4598-93DE-5F0DE420824F}&quot;/&gt;&lt;isInvalidForFieldText val=&quot;0&quot;/&gt;&lt;Image&gt;&lt;filename val=&quot;C:\Documents and Settings\Administrator\Local Settings\Temp\CP347665959437Session\CPTrustFolder347665959437\PPTImport347666488312\data\asimages\{2494446C-15E8-4598-93DE-5F0DE420824F}_9.png&quot;/&gt;&lt;left val=&quot;393&quot;/&gt;&lt;top val=&quot;261&quot;/&gt;&lt;width val=&quot;335&quot;/&gt;&lt;height val=&quot;294&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TIMING" val="|9.5|1.2|2.1|11.2|6.4|2.2|7.9|22.9|1.9|4.3|7"/>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1&quot;/&gt;&lt;lineCharCount val=&quot;16&quot;/&gt;&lt;lineCharCount val=&quot;28&quot;/&gt;&lt;lineCharCount val=&quot;86&quot;/&gt;&lt;lineCharCount val=&quot;11&quot;/&gt;&lt;lineCharCount val=&quot;11&quot;/&gt;&lt;lineCharCount val=&quot;84&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5&quot;/&gt;&lt;lineCharCount val=&quot;29&quot;/&gt;&lt;lineCharCount val=&quot;36&quot;/&gt;&lt;lineCharCount val=&quot;11&quot;/&gt;&lt;lineCharCount val=&quot;38&quot;/&gt;&lt;lineCharCount val=&quot;33&quot;/&gt;&lt;lineCharCount val=&quot;38&quot;/&gt;&lt;lineCharCount val=&quot;38&quot;/&gt;&lt;lineCharCount val=&quot;18&quot;/&gt;&lt;lineCharCount val=&quot;1&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TIMING" val="|4.3|1.3|6|8.5|6.1|5.2|2.8|6.1|6"/>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1&quot;/&gt;&lt;lineCharCount val=&quot;43&quot;/&gt;&lt;lineCharCount val=&quot;67&quot;/&gt;&lt;lineCharCount val=&quot;27&quot;/&gt;&lt;lineCharCount val=&quot;64&quot;/&gt;&lt;lineCharCount val=&quot;68&quot;/&gt;&lt;lineCharCount val=&quot;18&quot;/&gt;&lt;lineCharCount val=&quot;1&quot;/&gt;&lt;lineCharCount val=&quot;14&quot;/&gt;&lt;lineCharCount val=&quot;59&quot;/&gt;&lt;lineCharCount val=&quot;32&quot;/&gt;&lt;lineCharCount val=&quot;22&quot;/&gt;&lt;lineCharCount val=&quot;45&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TIMING" val="|4.3|1.3|6|8.5|6.1|5.2|2.8|6.1|6"/>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1&quot;/&gt;&lt;lineCharCount val=&quot;43&quot;/&gt;&lt;lineCharCount val=&quot;67&quot;/&gt;&lt;lineCharCount val=&quot;27&quot;/&gt;&lt;lineCharCount val=&quot;64&quot;/&gt;&lt;lineCharCount val=&quot;68&quot;/&gt;&lt;lineCharCount val=&quot;18&quot;/&gt;&lt;lineCharCount val=&quot;1&quot;/&gt;&lt;lineCharCount val=&quot;14&quot;/&gt;&lt;lineCharCount val=&quot;59&quot;/&gt;&lt;lineCharCount val=&quot;32&quot;/&gt;&lt;lineCharCount val=&quot;22&quot;/&gt;&lt;lineCharCount val=&quot;45&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TIMING" val="|5|1.5|14.6|2.3|2.6"/>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31&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8&quot;/&gt;&lt;lineCharCount val=&quot;76&quot;/&gt;&lt;lineCharCount val=&quot;20&quot;/&gt;&lt;lineCharCount val=&quot;11&quot;/&gt;&lt;lineCharCount val=&quot;32&quot;/&gt;&lt;lineCharCount val=&quot;5&quot;/&gt;&lt;lineCharCount val=&quot;1&quot;/&gt;&lt;lineCharCount val=&quot;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TIMING" val="|6.3|2.5|40.2|2.8|4.9"/>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0&quot;/&gt;&lt;lineCharCount val=&quot;10&quot;/&gt;&lt;lineCharCount val=&quot;13&quot;/&gt;&lt;lineCharCount val=&quot;9&quot;/&gt;&lt;lineCharCount val=&quot;11&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1&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67&quot;/&gt;&lt;lineCharCount val=&quot;12&quot;/&gt;&lt;lineCharCount val=&quot;60&quot;/&gt;&lt;lineCharCount val=&quot;86&quot;/&gt;&lt;lineCharCount val=&quot;61&quot;/&gt;&lt;lineCharCount val=&quot;1&quot;/&gt;&lt;lineCharCount val=&quot;1&quot;/&gt;&lt;lineCharCount val=&quot;1&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TIMING" val="|6.3|1.3|3.3|6.8|9.6|2.6|11.2|24.7"/>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1&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11&quot;/&gt;&lt;lineCharCount val=&quot;28&quot;/&gt;&lt;lineCharCount val=&quot;77&quot;/&gt;&lt;lineCharCount val=&quot;29&quot;/&gt;&lt;lineCharCount val=&quot;55&quot;/&gt;&lt;lineCharCount val=&quot;14&quot;/&gt;&lt;lineCharCount val=&quot;74&quot;/&gt;&lt;lineCharCount val=&quot;66&quot;/&gt;&lt;lineCharCount val=&quot;34&quot;/&gt;&lt;lineCharCount val=&quot;67&quot;/&gt;&lt;lineCharCount val=&quot;59&quot;/&gt;&lt;lineCharCount val=&quot;1&quot;/&gt;&lt;lineCharCount val=&quot;1&quot;/&gt;&lt;lineCharCount val=&quot;1&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TIMING" val="|6.3|1.3|3.3|6.8|9.6|2.6|11.2|24.7"/>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1&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11&quot;/&gt;&lt;lineCharCount val=&quot;28&quot;/&gt;&lt;lineCharCount val=&quot;77&quot;/&gt;&lt;lineCharCount val=&quot;29&quot;/&gt;&lt;lineCharCount val=&quot;55&quot;/&gt;&lt;lineCharCount val=&quot;14&quot;/&gt;&lt;lineCharCount val=&quot;74&quot;/&gt;&lt;lineCharCount val=&quot;66&quot;/&gt;&lt;lineCharCount val=&quot;34&quot;/&gt;&lt;lineCharCount val=&quot;67&quot;/&gt;&lt;lineCharCount val=&quot;59&quot;/&gt;&lt;lineCharCount val=&quot;1&quot;/&gt;&lt;lineCharCount val=&quot;1&quot;/&gt;&lt;lineCharCount val=&quot;1&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TIMING" val="|3.9|7"/>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TIMING" val="|3.8|4|2.6|2.3|3.9|5|4|2.5|1.3|14.2|2.5|5.4|6.8|4|1.9"/>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3&quot;/&gt;&lt;lineCharCount val=&quot;18&quot;/&gt;&lt;lineCharCount val=&quot;6&quot;/&gt;&lt;lineCharCount val=&quot;1&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TIMING" val="|3.2|1.5|45.9|2.3|2.8|3.4"/>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7&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8&quot;/&gt;&lt;lineCharCount val=&quot;81&quot;/&gt;&lt;lineCharCount val=&quot;82&quot;/&gt;&lt;lineCharCount val=&quot;79&quot;/&gt;&lt;lineCharCount val=&quot;23&quot;/&gt;&lt;lineCharCount val=&quot;1&quot;/&gt;&lt;lineCharCount val=&quot;1&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1&quot;/&gt;&lt;lineCharCount val=&quot;7&quot;/&gt;&lt;lineCharCount val=&quot;18&quot;/&gt;&lt;lineCharCount val=&quot;5&quot;/&gt;&lt;lineCharCount val=&quot;1&quot;/&gt;&lt;lineCharCount val=&quot;1&quot;/&gt;&lt;lineCharCount val=&quot;1&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TIMING" val="|108|2.3|5.6|41.4|7.4|1.8|1.4|1.7|4.2|18.2|4.5|29.7"/>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7&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61&quot;/&gt;&lt;lineCharCount val=&quot;69&quot;/&gt;&lt;lineCharCount val=&quot;73&quot;/&gt;&lt;lineCharCount val=&quot;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8&quot;/&gt;&lt;lineCharCount val=&quot;38&quot;/&gt;&lt;lineCharCount val=&quot;33&quot;/&gt;&lt;lineCharCount val=&quot;8&quot;/&gt;&lt;lineCharCount val=&quot;63&quot;/&gt;&lt;lineCharCount val=&quot;9&quot;/&gt;&lt;lineCharCount val=&quot;49&quot;/&gt;&lt;lineCharCount val=&quot;10&quot;/&gt;&lt;lineCharCount val=&quot;29&quot;/&gt;&lt;lineCharCount val=&quot;8&quot;/&gt;&lt;lineCharCount val=&quot;32&quot;/&gt;&lt;lineCharCount val=&quot;13&quot;/&gt;&lt;lineCharCount val=&quot;58&quot;/&gt;&lt;lineCharCount val=&quot;9&quot;/&gt;&lt;lineCharCount val=&quot;70&quot;/&gt;&lt;lineCharCount val=&quot;26&quot;/&gt;&lt;lineCharCount val=&quot;10&quot;/&gt;&lt;lineCharCount val=&quot;18&quot;/&gt;&lt;lineCharCount val=&quot;5&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TIMING" val="|108|2.3|5.6|41.4|7.4|1.8|1.4|1.7|4.2|18.2|4.5|29.7"/>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7&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5&quot;/&gt;&lt;lineCharCount val=&quot;35&quot;/&gt;&lt;lineCharCount val=&quot;11&quot;/&gt;&lt;lineCharCount val=&quot;38&quot;/&gt;&lt;lineCharCount val=&quot;20&quot;/&gt;&lt;lineCharCount val=&quot;31&quot;/&gt;&lt;lineCharCount val=&quot;31&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TIMING" val="|6.8|0.9|8|13.8|1.1|3.9"/>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7&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4&quot;/&gt;&lt;lineCharCount val=&quot;28&quot;/&gt;&lt;lineCharCount val=&quot;33&quot;/&gt;&lt;lineCharCount val=&quot;34&quot;/&gt;&lt;lineCharCount val=&quot;29&quot;/&gt;&lt;lineCharCount val=&quot;33&quot;/&gt;&lt;lineCharCount val=&quot;28&quot;/&gt;&lt;lineCharCount val=&quot;9&quot;/&gt;&lt;lineCharCount val=&quot;1&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71&quot;/&gt;&lt;lineCharCount val=&quot;64&quot;/&gt;&lt;lineCharCount val=&quot;77&quot;/&gt;&lt;lineCharCount val=&quot;1&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TIMING" val="|3.2|15.6|12|11.5|3.2|1.9|3"/>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5&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8&quot;/&gt;&lt;lineCharCount val=&quot;75&quot;/&gt;&lt;lineCharCount val=&quot;61&quot;/&gt;&lt;/TableIndex&gt;&lt;/ShapeTextInfo&gt;"/>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12175</TotalTime>
  <Words>3912</Words>
  <Application>Microsoft Office PowerPoint</Application>
  <PresentationFormat>On-screen Show (4:3)</PresentationFormat>
  <Paragraphs>501</Paragraphs>
  <Slides>76</Slides>
  <Notes>23</Notes>
  <HiddenSlides>0</HiddenSlides>
  <MMClips>3</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76</vt:i4>
      </vt:variant>
    </vt:vector>
  </HeadingPairs>
  <TitlesOfParts>
    <vt:vector size="80" baseType="lpstr">
      <vt:lpstr>Theme1</vt:lpstr>
      <vt:lpstr>Office Theme</vt:lpstr>
      <vt:lpstr>Photo Editor Photo</vt:lpstr>
      <vt:lpstr>Worksheet</vt:lpstr>
      <vt:lpstr>PowerPoint Presentation</vt:lpstr>
      <vt:lpstr>PowerPoint Presentation</vt:lpstr>
      <vt:lpstr>Instrumentation Solutions For:</vt:lpstr>
      <vt:lpstr>Surface Water Level:</vt:lpstr>
      <vt:lpstr>Stilling Well/Shaft Encoder</vt:lpstr>
      <vt:lpstr>PowerPoint Presentation</vt:lpstr>
      <vt:lpstr>Shaft Encoder Installation and Ideal Location</vt:lpstr>
      <vt:lpstr> Shaft Encoder Advantages/Disadvantages</vt:lpstr>
      <vt:lpstr> Bubbler</vt:lpstr>
      <vt:lpstr> Bubbler Components</vt:lpstr>
      <vt:lpstr>Bubbler Types and Location</vt:lpstr>
      <vt:lpstr> Bubbler Advantages/Disadvantages</vt:lpstr>
      <vt:lpstr> Bubbler Advantages/Disadvantages</vt:lpstr>
      <vt:lpstr> Submersible Pressure Transducer</vt:lpstr>
      <vt:lpstr> Submersible Pressure Transducer Installation and Setup</vt:lpstr>
      <vt:lpstr> Submersible Pressure Transducer Advantages/Disadvantages</vt:lpstr>
      <vt:lpstr> Submersible Pressure Transducer Advantages/Disadvantages</vt:lpstr>
      <vt:lpstr> Non-Contact Solutions: </vt:lpstr>
      <vt:lpstr> Ultrasonic Sensor</vt:lpstr>
      <vt:lpstr> Ultrasonic Sensor Installation and Location</vt:lpstr>
      <vt:lpstr> Ultrasonic Sensor Installation and Location</vt:lpstr>
      <vt:lpstr> Ultrasonic Sensor Advantages/Disadvantages</vt:lpstr>
      <vt:lpstr> Radar</vt:lpstr>
      <vt:lpstr> Radar Installation and Location</vt:lpstr>
      <vt:lpstr> Radar Advantages/Disadvantages</vt:lpstr>
      <vt:lpstr>Discharge</vt:lpstr>
      <vt:lpstr>Acoustic Doppler Systems</vt:lpstr>
      <vt:lpstr>Acoustic Doppler Current Profilers (ADCP)</vt:lpstr>
      <vt:lpstr> ADVM - General Information</vt:lpstr>
      <vt:lpstr> Upward Looking ADVM</vt:lpstr>
      <vt:lpstr> Side Looking ADVM</vt:lpstr>
      <vt:lpstr>SonTek Argonaut SL</vt:lpstr>
      <vt:lpstr>Nortek EZ-Q</vt:lpstr>
      <vt:lpstr>Sontek Uplooker ADP</vt:lpstr>
      <vt:lpstr>Sontek Argonaut SW</vt:lpstr>
      <vt:lpstr> ADCP (Current Profiler)</vt:lpstr>
      <vt:lpstr>ADCP Discharge Measurement</vt:lpstr>
      <vt:lpstr>High Flow - Mississippi River</vt:lpstr>
      <vt:lpstr>Low Flow Measurements</vt:lpstr>
      <vt:lpstr>Index-Velocity Ratings</vt:lpstr>
      <vt:lpstr>Some Commonly Used ADCPs</vt:lpstr>
      <vt:lpstr>ADCP Deployment Methods</vt:lpstr>
      <vt:lpstr>Streamflow Measurement – Tethered Boats</vt:lpstr>
      <vt:lpstr>Site Problems</vt:lpstr>
      <vt:lpstr>Tethered Boat Measurements</vt:lpstr>
      <vt:lpstr>Cableway Measurements</vt:lpstr>
      <vt:lpstr>Cableway Measurements</vt:lpstr>
      <vt:lpstr>Tethered from a Manned Boat</vt:lpstr>
      <vt:lpstr>Streamflow Measurement –  Remote Control Boats</vt:lpstr>
      <vt:lpstr>Other Applications for Acoustics</vt:lpstr>
      <vt:lpstr>Using Acoustic Backscatter as a Surrogate of Sediment Concentration</vt:lpstr>
      <vt:lpstr>Sediment Monitoring</vt:lpstr>
      <vt:lpstr>Acoustic Backscatter and Velocity</vt:lpstr>
      <vt:lpstr>Bathymetric Mapping</vt:lpstr>
      <vt:lpstr>Bathymetric Survey for Model Grid Generation</vt:lpstr>
      <vt:lpstr>Use of Individual Beams for Bathymetry</vt:lpstr>
      <vt:lpstr>Bathymetric Map Generation</vt:lpstr>
      <vt:lpstr>Modeling 3-D velocity structure at a complex location</vt:lpstr>
      <vt:lpstr>Acoustic Doppler Systems: Advantages/Disadvantages</vt:lpstr>
      <vt:lpstr>Ground Water</vt:lpstr>
      <vt:lpstr>Ground Water Applications</vt:lpstr>
      <vt:lpstr>Ground Water Continued</vt:lpstr>
      <vt:lpstr>Data Loggers</vt:lpstr>
      <vt:lpstr>Common Features of  Data Loggers</vt:lpstr>
      <vt:lpstr>Common Features of Advanced Data Loggers</vt:lpstr>
      <vt:lpstr>PowerPoint Presentation</vt:lpstr>
      <vt:lpstr>PowerPoint Presentation</vt:lpstr>
      <vt:lpstr>Instrument Considerations</vt:lpstr>
      <vt:lpstr>Accuracy and Precision</vt:lpstr>
      <vt:lpstr>Technical</vt:lpstr>
      <vt:lpstr>Environmental</vt:lpstr>
      <vt:lpstr>Operational</vt:lpstr>
      <vt:lpstr>Procurement</vt:lpstr>
      <vt:lpstr>Resources</vt:lpstr>
      <vt:lpstr>Cost Table (Approximate)</vt:lpstr>
      <vt:lpstr>Questions/Comments?</vt:lpstr>
    </vt:vector>
  </TitlesOfParts>
  <Company>Innovative Hydrology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technology available for real-time hydrologic information systems: Instrumentation</dc:title>
  <dc:creator>Matt Heggli</dc:creator>
  <cp:lastModifiedBy>Steve Lipscomb</cp:lastModifiedBy>
  <cp:revision>378</cp:revision>
  <dcterms:created xsi:type="dcterms:W3CDTF">2012-06-11T18:42:42Z</dcterms:created>
  <dcterms:modified xsi:type="dcterms:W3CDTF">2015-04-07T16:42:04Z</dcterms:modified>
</cp:coreProperties>
</file>